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6"/>
  </p:notesMasterIdLst>
  <p:sldIdLst>
    <p:sldId id="347" r:id="rId5"/>
    <p:sldId id="348" r:id="rId6"/>
    <p:sldId id="349"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362" r:id="rId20"/>
    <p:sldId id="367" r:id="rId21"/>
    <p:sldId id="363" r:id="rId22"/>
    <p:sldId id="364" r:id="rId23"/>
    <p:sldId id="365" r:id="rId24"/>
    <p:sldId id="366" r:id="rId25"/>
    <p:sldId id="368" r:id="rId26"/>
    <p:sldId id="369" r:id="rId27"/>
    <p:sldId id="370" r:id="rId28"/>
    <p:sldId id="371" r:id="rId29"/>
    <p:sldId id="372" r:id="rId30"/>
    <p:sldId id="373" r:id="rId31"/>
    <p:sldId id="374" r:id="rId32"/>
    <p:sldId id="375" r:id="rId33"/>
    <p:sldId id="376" r:id="rId34"/>
    <p:sldId id="343"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E71"/>
    <a:srgbClr val="E31837"/>
    <a:srgbClr val="F3901D"/>
    <a:srgbClr val="7C3520"/>
    <a:srgbClr val="FDBC5F"/>
    <a:srgbClr val="DC4128"/>
    <a:srgbClr val="00B05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7211" autoAdjust="0"/>
  </p:normalViewPr>
  <p:slideViewPr>
    <p:cSldViewPr snapToGrid="0" showGuides="1">
      <p:cViewPr varScale="1">
        <p:scale>
          <a:sx n="74" d="100"/>
          <a:sy n="74" d="100"/>
        </p:scale>
        <p:origin x="-129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354014B-7070-40DE-9179-9FC2FBEDFC8E}" type="datetimeFigureOut">
              <a:rPr lang="en-US"/>
              <a:pPr>
                <a:defRPr/>
              </a:pPr>
              <a:t>6/10/2016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C002942-9E23-44FC-9F91-B8D3DD73426D}" type="slidenum">
              <a:rPr lang="en-US"/>
              <a:pPr>
                <a:defRPr/>
              </a:pPr>
              <a:t>‹#›</a:t>
            </a:fld>
            <a:endParaRPr lang="en-US" dirty="0"/>
          </a:p>
        </p:txBody>
      </p:sp>
    </p:spTree>
    <p:extLst>
      <p:ext uri="{BB962C8B-B14F-4D97-AF65-F5344CB8AC3E}">
        <p14:creationId xmlns:p14="http://schemas.microsoft.com/office/powerpoint/2010/main" val="8692729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78301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sp>
        <p:nvSpPr>
          <p:cNvPr id="3" name="Slide Number Placeholder 5"/>
          <p:cNvSpPr txBox="1">
            <a:spLocks/>
          </p:cNvSpPr>
          <p:nvPr/>
        </p:nvSpPr>
        <p:spPr bwMode="auto">
          <a:xfrm>
            <a:off x="8821738" y="6613525"/>
            <a:ext cx="157162" cy="153988"/>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4A1B5254-7962-4C22-AEFA-8B9A0612FAEB}" type="slidenum">
              <a:rPr lang="en-US" sz="1000">
                <a:solidFill>
                  <a:schemeClr val="tx2"/>
                </a:solidFill>
                <a:latin typeface="Arial" pitchFamily="34" charset="0"/>
                <a:cs typeface="Arial" pitchFamily="34" charset="0"/>
              </a:rPr>
              <a:pPr algn="r" fontAlgn="auto">
                <a:spcBef>
                  <a:spcPts val="0"/>
                </a:spcBef>
                <a:spcAft>
                  <a:spcPts val="0"/>
                </a:spcAft>
                <a:defRPr/>
              </a:pPr>
              <a:t>‹#›</a:t>
            </a:fld>
            <a:endParaRPr lang="en-US" sz="1000" dirty="0">
              <a:solidFill>
                <a:schemeClr val="tx2"/>
              </a:solidFill>
              <a:latin typeface="Arial" pitchFamily="34" charset="0"/>
              <a:cs typeface="Arial" pitchFamily="34" charset="0"/>
            </a:endParaRPr>
          </a:p>
        </p:txBody>
      </p:sp>
      <p:pic>
        <p:nvPicPr>
          <p:cNvPr id="4" name="Picture 11"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1971675"/>
            <a:ext cx="3933825"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3" y="1971675"/>
            <a:ext cx="3933825"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3" y="470329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07995"/>
            <a:ext cx="3933825"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3" y="4207995"/>
            <a:ext cx="3933825"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399" y="1971675"/>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7" y="1971675"/>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399" y="4241801"/>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7" y="4241801"/>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2308324"/>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chemeClr val="tx2"/>
                </a:solidFill>
                <a:latin typeface="Arial" pitchFamily="34" charset="0"/>
                <a:cs typeface="Arial" pitchFamily="34" charset="0"/>
              </a:rPr>
              <a:t>Disclaimer </a:t>
            </a:r>
          </a:p>
          <a:p>
            <a:pPr algn="just" fontAlgn="auto">
              <a:spcBef>
                <a:spcPts val="600"/>
              </a:spcBef>
              <a:spcAft>
                <a:spcPts val="0"/>
              </a:spcAft>
              <a:defRPr/>
            </a:pPr>
            <a:r>
              <a:rPr lang="en-US" sz="900" dirty="0">
                <a:solidFill>
                  <a:schemeClr val="tx2"/>
                </a:solidFill>
                <a:latin typeface="Arial" pitchFamily="34" charset="0"/>
                <a:cs typeface="Arial" pitchFamily="34" charset="0"/>
              </a:rPr>
              <a:t>Tech Mahindra Limited, herein referred to as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provide a wide array of presentations and reports, with the contributions of various professionals. These presentations and reports are for </a:t>
            </a:r>
            <a:r>
              <a:rPr lang="en-US" sz="900" dirty="0" smtClean="0">
                <a:solidFill>
                  <a:schemeClr val="tx2"/>
                </a:solidFill>
                <a:latin typeface="Arial" pitchFamily="34" charset="0"/>
                <a:cs typeface="Arial" pitchFamily="34" charset="0"/>
              </a:rPr>
              <a:t>information purposes </a:t>
            </a:r>
            <a:r>
              <a:rPr lang="en-US" sz="900" dirty="0">
                <a:solidFill>
                  <a:schemeClr val="tx2"/>
                </a:solidFill>
                <a:latin typeface="Arial" pitchFamily="34" charset="0"/>
                <a:cs typeface="Arial" pitchFamily="34" charset="0"/>
              </a:rPr>
              <a:t>and private circulation only and do not constitute an offer to buy or sell any </a:t>
            </a:r>
            <a:r>
              <a:rPr lang="en-US" sz="900" dirty="0" smtClean="0">
                <a:solidFill>
                  <a:schemeClr val="tx2"/>
                </a:solidFill>
                <a:latin typeface="Arial" pitchFamily="34" charset="0"/>
                <a:cs typeface="Arial" pitchFamily="34" charset="0"/>
              </a:rPr>
              <a:t>services</a:t>
            </a:r>
            <a:r>
              <a:rPr lang="en-US" sz="900" baseline="0"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mentioned </a:t>
            </a:r>
            <a:r>
              <a:rPr lang="en-US" sz="900" dirty="0">
                <a:solidFill>
                  <a:schemeClr val="tx2"/>
                </a:solidFill>
                <a:latin typeface="Arial" pitchFamily="34" charset="0"/>
                <a:cs typeface="Arial" pitchFamily="34" charset="0"/>
              </a:rPr>
              <a:t>therein. They do not purport to be a complete description of the </a:t>
            </a:r>
            <a:r>
              <a:rPr lang="en-US" sz="900" dirty="0" smtClean="0">
                <a:solidFill>
                  <a:schemeClr val="tx2"/>
                </a:solidFill>
                <a:latin typeface="Arial" pitchFamily="34" charset="0"/>
                <a:cs typeface="Arial" pitchFamily="34" charset="0"/>
              </a:rPr>
              <a:t>market </a:t>
            </a:r>
            <a:r>
              <a:rPr lang="en-US" sz="900" dirty="0">
                <a:solidFill>
                  <a:schemeClr val="tx2"/>
                </a:solidFill>
                <a:latin typeface="Arial" pitchFamily="34" charset="0"/>
                <a:cs typeface="Arial" pitchFamily="34" charset="0"/>
              </a:rPr>
              <a:t>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or its subsidiaries. Any unauthorized use, disclosure or public dissemination of information contained herein is prohibited. </a:t>
            </a:r>
            <a:r>
              <a:rPr lang="en-US" sz="900" dirty="0" smtClean="0">
                <a:solidFill>
                  <a:schemeClr val="tx2"/>
                </a:solidFill>
                <a:latin typeface="Arial" pitchFamily="34" charset="0"/>
                <a:cs typeface="Arial" pitchFamily="34" charset="0"/>
              </a:rPr>
              <a:t>Individual </a:t>
            </a:r>
            <a:r>
              <a:rPr lang="en-US" sz="900" dirty="0">
                <a:solidFill>
                  <a:schemeClr val="tx2"/>
                </a:solidFill>
                <a:latin typeface="Arial" pitchFamily="34" charset="0"/>
                <a:cs typeface="Arial" pitchFamily="34" charset="0"/>
              </a:rPr>
              <a:t>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Information contained in a presentation hosted or promoted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5"/>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rcRect/>
          <a:stretch>
            <a:fillRect/>
          </a:stretch>
        </p:blipFill>
        <p:spPr bwMode="gray">
          <a:xfrm>
            <a:off x="1966913" y="2717800"/>
            <a:ext cx="5399087" cy="1490663"/>
          </a:xfrm>
          <a:prstGeom prst="rect">
            <a:avLst/>
          </a:prstGeom>
          <a:noFill/>
          <a:ln w="9525">
            <a:noFill/>
            <a:miter lim="800000"/>
            <a:headEnd/>
            <a:tailEnd/>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sp>
        <p:nvSpPr>
          <p:cNvPr id="20"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00"/>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446824"/>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000" b="1" dirty="0">
                <a:solidFill>
                  <a:srgbClr val="6D6E71"/>
                </a:solidFill>
                <a:latin typeface="Arial" pitchFamily="34" charset="0"/>
                <a:cs typeface="Arial" pitchFamily="34" charset="0"/>
              </a:rPr>
              <a:t>Disclaimer </a:t>
            </a:r>
          </a:p>
          <a:p>
            <a:pPr algn="just" fontAlgn="auto">
              <a:spcBef>
                <a:spcPts val="600"/>
              </a:spcBef>
              <a:spcAft>
                <a:spcPts val="0"/>
              </a:spcAft>
            </a:pPr>
            <a:r>
              <a:rPr lang="en-US" sz="900" dirty="0">
                <a:solidFill>
                  <a:srgbClr val="6D6E71"/>
                </a:solidFill>
                <a:latin typeface="Arial" pitchFamily="34" charset="0"/>
                <a:cs typeface="Arial" pitchFamily="34" charset="0"/>
              </a:rPr>
              <a:t>Tech Mahindra, herein referred to as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Information contained in a presentation hosted or promoted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1864288" y="2717226"/>
            <a:ext cx="5603207" cy="149102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5"/>
            <a:ext cx="8224838"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0" y="1971675"/>
            <a:ext cx="3846512"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39913" y="4067175"/>
            <a:ext cx="5524500"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5"/>
            <a:ext cx="5524500" cy="1231106"/>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6" name="Picture 10"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295775"/>
            <a:ext cx="3781424"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4" y="1971675"/>
            <a:ext cx="3781424" cy="1846659"/>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1971675"/>
            <a:ext cx="3933825"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3" y="1971675"/>
            <a:ext cx="3933825"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32"/>
          <a:srcRect/>
          <a:stretch>
            <a:fillRect/>
          </a:stretch>
        </p:blipFill>
        <p:spPr bwMode="ltGray">
          <a:xfrm>
            <a:off x="0" y="0"/>
            <a:ext cx="2270125" cy="825500"/>
          </a:xfrm>
          <a:prstGeom prst="rect">
            <a:avLst/>
          </a:prstGeom>
          <a:noFill/>
          <a:ln w="9525">
            <a:noFill/>
            <a:miter lim="800000"/>
            <a:headEnd/>
            <a:tailEnd/>
          </a:ln>
        </p:spPr>
      </p:pic>
      <p:sp>
        <p:nvSpPr>
          <p:cNvPr id="1027" name="Title Placeholder 1"/>
          <p:cNvSpPr>
            <a:spLocks noGrp="1"/>
          </p:cNvSpPr>
          <p:nvPr>
            <p:ph type="title"/>
          </p:nvPr>
        </p:nvSpPr>
        <p:spPr bwMode="auto">
          <a:xfrm>
            <a:off x="468313" y="711200"/>
            <a:ext cx="8212137"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481013" y="1971675"/>
            <a:ext cx="8212137"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1738" y="6613525"/>
            <a:ext cx="157162" cy="153988"/>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13CCAD47-FD76-46E6-8D9F-02939C3786FE}" type="slidenum">
              <a:rPr lang="en-US" sz="1000">
                <a:solidFill>
                  <a:schemeClr val="tx2"/>
                </a:solidFill>
                <a:latin typeface="Arial" pitchFamily="34" charset="0"/>
                <a:cs typeface="Arial" pitchFamily="34" charset="0"/>
              </a:rPr>
              <a:pPr algn="r" fontAlgn="auto">
                <a:spcBef>
                  <a:spcPts val="0"/>
                </a:spcBef>
                <a:spcAft>
                  <a:spcPts val="0"/>
                </a:spcAft>
                <a:defRPr/>
              </a:pPr>
              <a:t>‹#›</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481013" y="6629400"/>
            <a:ext cx="2432050" cy="12382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chemeClr val="tx2"/>
                </a:solidFill>
                <a:latin typeface="Arial" pitchFamily="34" charset="0"/>
                <a:cs typeface="Arial" pitchFamily="34" charset="0"/>
              </a:rPr>
              <a:t>Copyright © </a:t>
            </a:r>
            <a:r>
              <a:rPr lang="en-US" sz="800" dirty="0" smtClean="0">
                <a:solidFill>
                  <a:schemeClr val="tx2"/>
                </a:solidFill>
                <a:latin typeface="Arial" pitchFamily="34" charset="0"/>
                <a:cs typeface="Arial" pitchFamily="34" charset="0"/>
              </a:rPr>
              <a:t>2016 </a:t>
            </a:r>
            <a:r>
              <a:rPr lang="en-US" sz="800" dirty="0">
                <a:solidFill>
                  <a:schemeClr val="tx2"/>
                </a:solidFill>
                <a:latin typeface="Arial" pitchFamily="34" charset="0"/>
                <a:cs typeface="Arial" pitchFamily="34" charset="0"/>
              </a:rPr>
              <a:t>Tech Mahindra. All rights reserved.</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78" r:id="rId3"/>
    <p:sldLayoutId id="2147483679" r:id="rId4"/>
    <p:sldLayoutId id="2147483680" r:id="rId5"/>
    <p:sldLayoutId id="2147483681" r:id="rId6"/>
    <p:sldLayoutId id="2147483687" r:id="rId7"/>
    <p:sldLayoutId id="2147483688" r:id="rId8"/>
    <p:sldLayoutId id="2147483689" r:id="rId9"/>
    <p:sldLayoutId id="2147483690" r:id="rId10"/>
    <p:sldLayoutId id="2147483682" r:id="rId11"/>
    <p:sldLayoutId id="2147483683" r:id="rId12"/>
    <p:sldLayoutId id="2147483684" r:id="rId13"/>
    <p:sldLayoutId id="2147483691" r:id="rId14"/>
    <p:sldLayoutId id="2147483692"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blip>
          <a:srcRect/>
          <a:stretch>
            <a:fillRect/>
          </a:stretch>
        </a:blipFill>
        <a:effectLst/>
      </p:bgPr>
    </p:bg>
    <p:spTree>
      <p:nvGrpSpPr>
        <p:cNvPr id="1" name=""/>
        <p:cNvGrpSpPr/>
        <p:nvPr/>
      </p:nvGrpSpPr>
      <p:grpSpPr>
        <a:xfrm>
          <a:off x="0" y="0"/>
          <a:ext cx="0" cy="0"/>
          <a:chOff x="0" y="0"/>
          <a:chExt cx="0" cy="0"/>
        </a:xfrm>
      </p:grpSpPr>
      <p:pic>
        <p:nvPicPr>
          <p:cNvPr id="5" name="Picture 4" descr="CWCS Baseline.png"/>
          <p:cNvPicPr>
            <a:picLocks noChangeAspect="1"/>
          </p:cNvPicPr>
          <p:nvPr/>
        </p:nvPicPr>
        <p:blipFill>
          <a:blip r:embed="rId4" cstate="email"/>
          <a:stretch>
            <a:fillRect/>
          </a:stretch>
        </p:blipFill>
        <p:spPr>
          <a:xfrm>
            <a:off x="3643301" y="4866185"/>
            <a:ext cx="4896813" cy="396877"/>
          </a:xfrm>
          <a:prstGeom prst="rect">
            <a:avLst/>
          </a:prstGeom>
        </p:spPr>
      </p:pic>
      <p:cxnSp>
        <p:nvCxnSpPr>
          <p:cNvPr id="7" name="Straight Connector 6"/>
          <p:cNvCxnSpPr/>
          <p:nvPr/>
        </p:nvCxnSpPr>
        <p:spPr>
          <a:xfrm>
            <a:off x="3631842" y="5344732"/>
            <a:ext cx="489397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p:nvSpPr>
        <p:spPr bwMode="auto">
          <a:xfrm>
            <a:off x="8809633" y="6598625"/>
            <a:ext cx="169918" cy="184666"/>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6856ECDB-1CEE-4F69-ADCA-557460F2116E}" type="slidenum">
              <a:rPr lang="en-US" sz="1200">
                <a:solidFill>
                  <a:srgbClr val="6D6E71"/>
                </a:solidFill>
                <a:latin typeface="Arial" pitchFamily="34" charset="0"/>
                <a:cs typeface="Arial" pitchFamily="34" charset="0"/>
              </a:rPr>
              <a:pPr algn="r" fontAlgn="auto">
                <a:spcBef>
                  <a:spcPts val="0"/>
                </a:spcBef>
                <a:spcAft>
                  <a:spcPts val="0"/>
                </a:spcAft>
                <a:defRPr/>
              </a:pPr>
              <a:t>1</a:t>
            </a:fld>
            <a:endParaRPr lang="en-US" sz="1200" dirty="0">
              <a:solidFill>
                <a:srgbClr val="6D6E7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89113"/>
            <a:ext cx="3322362" cy="2113559"/>
          </a:xfrm>
        </p:spPr>
        <p:txBody>
          <a:bodyPr/>
          <a:lstStyle/>
          <a:p>
            <a:pPr marL="0" lvl="0" indent="0">
              <a:buNone/>
            </a:pPr>
            <a:r>
              <a:rPr lang="en-IN" b="1" u="sng" dirty="0"/>
              <a:t>Address Endpoint</a:t>
            </a:r>
            <a:endParaRPr lang="en-IN" dirty="0"/>
          </a:p>
          <a:p>
            <a:pPr marL="0" indent="0">
              <a:buNone/>
            </a:pPr>
            <a:r>
              <a:rPr lang="en-IN" dirty="0"/>
              <a:t>The direct URL of the service</a:t>
            </a:r>
          </a:p>
          <a:p>
            <a:pPr marL="0" indent="0">
              <a:buNone/>
            </a:pPr>
            <a:endParaRPr lang="en-IN" dirty="0"/>
          </a:p>
        </p:txBody>
      </p:sp>
      <p:pic>
        <p:nvPicPr>
          <p:cNvPr id="4" name="Picture 3"/>
          <p:cNvPicPr/>
          <p:nvPr/>
        </p:nvPicPr>
        <p:blipFill>
          <a:blip r:embed="rId2"/>
          <a:stretch>
            <a:fillRect/>
          </a:stretch>
        </p:blipFill>
        <p:spPr>
          <a:xfrm>
            <a:off x="636104" y="1378226"/>
            <a:ext cx="7566992" cy="5141843"/>
          </a:xfrm>
          <a:prstGeom prst="rect">
            <a:avLst/>
          </a:prstGeom>
        </p:spPr>
      </p:pic>
      <p:sp>
        <p:nvSpPr>
          <p:cNvPr id="5" name="Oval Callout 4"/>
          <p:cNvSpPr/>
          <p:nvPr/>
        </p:nvSpPr>
        <p:spPr>
          <a:xfrm>
            <a:off x="5202928" y="2777987"/>
            <a:ext cx="1971675" cy="647700"/>
          </a:xfrm>
          <a:prstGeom prst="wedgeEllipseCallout">
            <a:avLst>
              <a:gd name="adj1" fmla="val -78804"/>
              <a:gd name="adj2" fmla="val 94853"/>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smtClean="0">
                <a:effectLst/>
                <a:ea typeface="Calibri"/>
                <a:cs typeface="Times New Roman"/>
              </a:rPr>
              <a:t>Address </a:t>
            </a:r>
            <a:r>
              <a:rPr lang="en-IN" sz="1100" dirty="0">
                <a:effectLst/>
                <a:ea typeface="Calibri"/>
                <a:cs typeface="Times New Roman"/>
              </a:rPr>
              <a:t>endpoint instead of http endpoint</a:t>
            </a:r>
          </a:p>
        </p:txBody>
      </p:sp>
      <p:sp>
        <p:nvSpPr>
          <p:cNvPr id="6" name="Oval Callout 5"/>
          <p:cNvSpPr/>
          <p:nvPr/>
        </p:nvSpPr>
        <p:spPr>
          <a:xfrm>
            <a:off x="5189676" y="4817993"/>
            <a:ext cx="2133600" cy="800100"/>
          </a:xfrm>
          <a:prstGeom prst="wedgeEllipseCallout">
            <a:avLst>
              <a:gd name="adj1" fmla="val -73512"/>
              <a:gd name="adj2" fmla="val -87500"/>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No sandbox endpoint required</a:t>
            </a:r>
          </a:p>
        </p:txBody>
      </p:sp>
    </p:spTree>
    <p:extLst>
      <p:ext uri="{BB962C8B-B14F-4D97-AF65-F5344CB8AC3E}">
        <p14:creationId xmlns:p14="http://schemas.microsoft.com/office/powerpoint/2010/main" val="2379779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49357"/>
            <a:ext cx="8224838" cy="553998"/>
          </a:xfrm>
        </p:spPr>
        <p:txBody>
          <a:bodyPr/>
          <a:lstStyle/>
          <a:p>
            <a:r>
              <a:rPr lang="en-IN" dirty="0" smtClean="0"/>
              <a:t>In the WSO2-API Store</a:t>
            </a:r>
          </a:p>
          <a:p>
            <a:pPr marL="0" indent="0">
              <a:buNone/>
            </a:pPr>
            <a:r>
              <a:rPr lang="en-IN" dirty="0"/>
              <a:t> </a:t>
            </a:r>
            <a:r>
              <a:rPr lang="en-IN" dirty="0" smtClean="0"/>
              <a:t>    </a:t>
            </a:r>
            <a:endParaRPr lang="en-IN" dirty="0"/>
          </a:p>
        </p:txBody>
      </p:sp>
      <p:pic>
        <p:nvPicPr>
          <p:cNvPr id="4" name="Picture 3"/>
          <p:cNvPicPr/>
          <p:nvPr/>
        </p:nvPicPr>
        <p:blipFill>
          <a:blip r:embed="rId2"/>
          <a:stretch>
            <a:fillRect/>
          </a:stretch>
        </p:blipFill>
        <p:spPr>
          <a:xfrm>
            <a:off x="983946" y="1060174"/>
            <a:ext cx="7245654" cy="5075583"/>
          </a:xfrm>
          <a:prstGeom prst="rect">
            <a:avLst/>
          </a:prstGeom>
        </p:spPr>
      </p:pic>
      <p:sp>
        <p:nvSpPr>
          <p:cNvPr id="5" name="Oval Callout 4"/>
          <p:cNvSpPr/>
          <p:nvPr/>
        </p:nvSpPr>
        <p:spPr>
          <a:xfrm>
            <a:off x="4403449" y="2931215"/>
            <a:ext cx="1847850" cy="666750"/>
          </a:xfrm>
          <a:prstGeom prst="wedgeEllipseCallout">
            <a:avLst>
              <a:gd name="adj1" fmla="val -68255"/>
              <a:gd name="adj2" fmla="val 35468"/>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Copy production token key</a:t>
            </a:r>
          </a:p>
        </p:txBody>
      </p:sp>
    </p:spTree>
    <p:extLst>
      <p:ext uri="{BB962C8B-B14F-4D97-AF65-F5344CB8AC3E}">
        <p14:creationId xmlns:p14="http://schemas.microsoft.com/office/powerpoint/2010/main" val="12039081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02365"/>
            <a:ext cx="8224838" cy="553998"/>
          </a:xfrm>
        </p:spPr>
        <p:txBody>
          <a:bodyPr/>
          <a:lstStyle/>
          <a:p>
            <a:r>
              <a:rPr lang="en-IN" dirty="0"/>
              <a:t>In the WSO2-API Store</a:t>
            </a:r>
          </a:p>
          <a:p>
            <a:pPr marL="0" indent="0">
              <a:buNone/>
            </a:pPr>
            <a:endParaRPr lang="en-IN" dirty="0"/>
          </a:p>
        </p:txBody>
      </p:sp>
      <p:pic>
        <p:nvPicPr>
          <p:cNvPr id="4" name="Picture 3"/>
          <p:cNvPicPr/>
          <p:nvPr/>
        </p:nvPicPr>
        <p:blipFill>
          <a:blip r:embed="rId2"/>
          <a:stretch>
            <a:fillRect/>
          </a:stretch>
        </p:blipFill>
        <p:spPr>
          <a:xfrm>
            <a:off x="212035" y="1113184"/>
            <a:ext cx="4055165" cy="5300868"/>
          </a:xfrm>
          <a:prstGeom prst="rect">
            <a:avLst/>
          </a:prstGeom>
        </p:spPr>
      </p:pic>
      <p:pic>
        <p:nvPicPr>
          <p:cNvPr id="5" name="Picture 4"/>
          <p:cNvPicPr/>
          <p:nvPr/>
        </p:nvPicPr>
        <p:blipFill>
          <a:blip r:embed="rId3"/>
          <a:stretch>
            <a:fillRect/>
          </a:stretch>
        </p:blipFill>
        <p:spPr>
          <a:xfrm>
            <a:off x="4572000" y="1113184"/>
            <a:ext cx="4571999" cy="5300867"/>
          </a:xfrm>
          <a:prstGeom prst="rect">
            <a:avLst/>
          </a:prstGeom>
        </p:spPr>
      </p:pic>
      <p:sp>
        <p:nvSpPr>
          <p:cNvPr id="6" name="Oval Callout 5"/>
          <p:cNvSpPr/>
          <p:nvPr/>
        </p:nvSpPr>
        <p:spPr>
          <a:xfrm>
            <a:off x="2076450" y="4850295"/>
            <a:ext cx="2190750" cy="762000"/>
          </a:xfrm>
          <a:prstGeom prst="wedgeEllipseCallout">
            <a:avLst>
              <a:gd name="adj1" fmla="val -20398"/>
              <a:gd name="adj2" fmla="val -77500"/>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Paste it in the </a:t>
            </a:r>
            <a:r>
              <a:rPr lang="en-IN" sz="1100" dirty="0" err="1">
                <a:effectLst/>
                <a:ea typeface="Calibri"/>
                <a:cs typeface="Times New Roman"/>
              </a:rPr>
              <a:t>api</a:t>
            </a:r>
            <a:r>
              <a:rPr lang="en-IN" sz="1100" dirty="0">
                <a:effectLst/>
                <a:ea typeface="Calibri"/>
                <a:cs typeface="Times New Roman"/>
              </a:rPr>
              <a:t> console</a:t>
            </a:r>
          </a:p>
        </p:txBody>
      </p:sp>
      <p:sp>
        <p:nvSpPr>
          <p:cNvPr id="7" name="Oval Callout 6"/>
          <p:cNvSpPr/>
          <p:nvPr/>
        </p:nvSpPr>
        <p:spPr>
          <a:xfrm>
            <a:off x="6658597" y="3096868"/>
            <a:ext cx="2028825" cy="666750"/>
          </a:xfrm>
          <a:prstGeom prst="wedgeEllipseCallout">
            <a:avLst>
              <a:gd name="adj1" fmla="val -61209"/>
              <a:gd name="adj2" fmla="val 38214"/>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Same output as http endpoint</a:t>
            </a:r>
          </a:p>
        </p:txBody>
      </p:sp>
    </p:spTree>
    <p:extLst>
      <p:ext uri="{BB962C8B-B14F-4D97-AF65-F5344CB8AC3E}">
        <p14:creationId xmlns:p14="http://schemas.microsoft.com/office/powerpoint/2010/main" val="5198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62609"/>
            <a:ext cx="8224838" cy="276999"/>
          </a:xfrm>
        </p:spPr>
        <p:txBody>
          <a:bodyPr/>
          <a:lstStyle/>
          <a:p>
            <a:r>
              <a:rPr lang="en-IN" dirty="0" smtClean="0"/>
              <a:t>When we giving endpoint in sandbox</a:t>
            </a:r>
            <a:endParaRPr lang="en-IN" dirty="0"/>
          </a:p>
        </p:txBody>
      </p:sp>
      <p:pic>
        <p:nvPicPr>
          <p:cNvPr id="4" name="Picture 3"/>
          <p:cNvPicPr/>
          <p:nvPr/>
        </p:nvPicPr>
        <p:blipFill>
          <a:blip r:embed="rId2"/>
          <a:stretch>
            <a:fillRect/>
          </a:stretch>
        </p:blipFill>
        <p:spPr>
          <a:xfrm>
            <a:off x="940904" y="1139687"/>
            <a:ext cx="7911548" cy="5009322"/>
          </a:xfrm>
          <a:prstGeom prst="rect">
            <a:avLst/>
          </a:prstGeom>
        </p:spPr>
      </p:pic>
      <p:sp>
        <p:nvSpPr>
          <p:cNvPr id="5" name="Oval Callout 4"/>
          <p:cNvSpPr/>
          <p:nvPr/>
        </p:nvSpPr>
        <p:spPr>
          <a:xfrm>
            <a:off x="5084279" y="4579868"/>
            <a:ext cx="2076450" cy="666750"/>
          </a:xfrm>
          <a:prstGeom prst="wedgeEllipseCallout">
            <a:avLst>
              <a:gd name="adj1" fmla="val -64411"/>
              <a:gd name="adj2" fmla="val -9881"/>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Only Sandbox provided</a:t>
            </a:r>
          </a:p>
        </p:txBody>
      </p:sp>
    </p:spTree>
    <p:extLst>
      <p:ext uri="{BB962C8B-B14F-4D97-AF65-F5344CB8AC3E}">
        <p14:creationId xmlns:p14="http://schemas.microsoft.com/office/powerpoint/2010/main" val="1071070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28871"/>
            <a:ext cx="8224838" cy="830997"/>
          </a:xfrm>
        </p:spPr>
        <p:txBody>
          <a:bodyPr/>
          <a:lstStyle/>
          <a:p>
            <a:r>
              <a:rPr lang="en-IN" dirty="0" smtClean="0"/>
              <a:t>While following same procedure in API –store , instead of production key have to copy the sandbox key same output will be </a:t>
            </a:r>
            <a:r>
              <a:rPr lang="en-IN" dirty="0" err="1" smtClean="0"/>
              <a:t>produced.Output</a:t>
            </a:r>
            <a:r>
              <a:rPr lang="en-IN" dirty="0" smtClean="0"/>
              <a:t> will be same as production endpoint</a:t>
            </a:r>
            <a:endParaRPr lang="en-IN" dirty="0"/>
          </a:p>
        </p:txBody>
      </p:sp>
      <p:pic>
        <p:nvPicPr>
          <p:cNvPr id="4" name="Picture 3"/>
          <p:cNvPicPr/>
          <p:nvPr/>
        </p:nvPicPr>
        <p:blipFill>
          <a:blip r:embed="rId2"/>
          <a:stretch>
            <a:fillRect/>
          </a:stretch>
        </p:blipFill>
        <p:spPr>
          <a:xfrm>
            <a:off x="993912" y="1643270"/>
            <a:ext cx="7421217" cy="4638260"/>
          </a:xfrm>
          <a:prstGeom prst="rect">
            <a:avLst/>
          </a:prstGeom>
        </p:spPr>
      </p:pic>
      <p:sp>
        <p:nvSpPr>
          <p:cNvPr id="5" name="Oval Callout 4"/>
          <p:cNvSpPr/>
          <p:nvPr/>
        </p:nvSpPr>
        <p:spPr>
          <a:xfrm>
            <a:off x="4367627" y="2628900"/>
            <a:ext cx="2105025" cy="800100"/>
          </a:xfrm>
          <a:prstGeom prst="wedgeEllipseCallout">
            <a:avLst>
              <a:gd name="adj1" fmla="val -66987"/>
              <a:gd name="adj2" fmla="val 43923"/>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a:effectLst/>
                <a:ea typeface="Calibri"/>
                <a:cs typeface="Times New Roman"/>
              </a:rPr>
              <a:t>Sandbox key generated</a:t>
            </a:r>
          </a:p>
        </p:txBody>
      </p:sp>
    </p:spTree>
    <p:extLst>
      <p:ext uri="{BB962C8B-B14F-4D97-AF65-F5344CB8AC3E}">
        <p14:creationId xmlns:p14="http://schemas.microsoft.com/office/powerpoint/2010/main" val="16173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4021" y="675862"/>
            <a:ext cx="8225666" cy="1107996"/>
          </a:xfrm>
        </p:spPr>
        <p:txBody>
          <a:bodyPr/>
          <a:lstStyle/>
          <a:p>
            <a:pPr lvl="0"/>
            <a:r>
              <a:rPr lang="en-IN" b="1" u="sng" dirty="0"/>
              <a:t>Failover </a:t>
            </a:r>
            <a:r>
              <a:rPr lang="en-IN" b="1" u="sng" dirty="0" smtClean="0"/>
              <a:t>Group</a:t>
            </a:r>
            <a:endParaRPr lang="en-IN" dirty="0"/>
          </a:p>
          <a:p>
            <a:pPr marL="0" indent="0">
              <a:buNone/>
            </a:pPr>
            <a:r>
              <a:rPr lang="en-IN" dirty="0"/>
              <a:t>The endpoints that the service tries to connect to in case of a failure. This happens in a round robin manner.</a:t>
            </a:r>
          </a:p>
          <a:p>
            <a:pPr marL="0" indent="0">
              <a:buNone/>
            </a:pP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31" y="1616765"/>
            <a:ext cx="7779026" cy="482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816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15617"/>
            <a:ext cx="8224838" cy="830997"/>
          </a:xfrm>
        </p:spPr>
        <p:txBody>
          <a:bodyPr/>
          <a:lstStyle/>
          <a:p>
            <a:pPr lvl="0"/>
            <a:r>
              <a:rPr lang="en-IN" b="1" u="sng" dirty="0"/>
              <a:t>Load Balance</a:t>
            </a:r>
            <a:endParaRPr lang="en-IN" dirty="0"/>
          </a:p>
          <a:p>
            <a:pPr marL="0" indent="0">
              <a:buNone/>
            </a:pPr>
            <a:r>
              <a:rPr lang="en-IN" dirty="0"/>
              <a:t>The endpoints where the incoming requests are directed to in a round robin manner. They automatically handle fail-over as well</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66" y="1722783"/>
            <a:ext cx="8269356" cy="489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780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43338" y="768627"/>
            <a:ext cx="8162511" cy="1384995"/>
          </a:xfrm>
        </p:spPr>
        <p:txBody>
          <a:bodyPr/>
          <a:lstStyle/>
          <a:p>
            <a:pPr marL="0" indent="0">
              <a:buNone/>
            </a:pPr>
            <a:r>
              <a:rPr lang="en-IN" dirty="0" smtClean="0"/>
              <a:t>If we click on (show more options)</a:t>
            </a:r>
          </a:p>
          <a:p>
            <a:pPr marL="0" indent="0">
              <a:buNone/>
            </a:pPr>
            <a:r>
              <a:rPr lang="en-IN" dirty="0" smtClean="0"/>
              <a:t> </a:t>
            </a:r>
            <a:r>
              <a:rPr lang="en-IN" u="sng" dirty="0"/>
              <a:t>Endpoint Security Scheme</a:t>
            </a:r>
            <a:endParaRPr lang="en-IN" dirty="0"/>
          </a:p>
          <a:p>
            <a:pPr marL="0" indent="0">
              <a:buNone/>
            </a:pPr>
            <a:r>
              <a:rPr lang="en-IN" dirty="0"/>
              <a:t>If secured endpoint is selected, user is asked for credentials of the backend service.</a:t>
            </a:r>
          </a:p>
          <a:p>
            <a:pPr marL="0" indent="0">
              <a:buNone/>
            </a:pPr>
            <a:r>
              <a:rPr lang="en-IN" dirty="0" smtClean="0"/>
              <a:t> </a:t>
            </a:r>
            <a:endParaRPr lang="en-IN" dirty="0"/>
          </a:p>
        </p:txBody>
      </p:sp>
      <p:pic>
        <p:nvPicPr>
          <p:cNvPr id="4" name="Picture 3"/>
          <p:cNvPicPr/>
          <p:nvPr/>
        </p:nvPicPr>
        <p:blipFill>
          <a:blip r:embed="rId2"/>
          <a:stretch>
            <a:fillRect/>
          </a:stretch>
        </p:blipFill>
        <p:spPr>
          <a:xfrm>
            <a:off x="834886" y="2040835"/>
            <a:ext cx="7222435" cy="4293704"/>
          </a:xfrm>
          <a:prstGeom prst="rect">
            <a:avLst/>
          </a:prstGeom>
        </p:spPr>
      </p:pic>
      <p:cxnSp>
        <p:nvCxnSpPr>
          <p:cNvPr id="5" name="Straight Arrow Connector 4"/>
          <p:cNvCxnSpPr/>
          <p:nvPr/>
        </p:nvCxnSpPr>
        <p:spPr>
          <a:xfrm>
            <a:off x="1616765" y="1656522"/>
            <a:ext cx="1099931" cy="3405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372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Prototyped API</a:t>
            </a:r>
            <a:endParaRPr lang="en-IN" dirty="0"/>
          </a:p>
        </p:txBody>
      </p:sp>
      <p:sp>
        <p:nvSpPr>
          <p:cNvPr id="3" name="Text Placeholder 2"/>
          <p:cNvSpPr>
            <a:spLocks noGrp="1"/>
          </p:cNvSpPr>
          <p:nvPr>
            <p:ph type="body" sz="quarter" idx="10"/>
          </p:nvPr>
        </p:nvSpPr>
        <p:spPr>
          <a:xfrm>
            <a:off x="481012" y="1325217"/>
            <a:ext cx="8224838" cy="1661993"/>
          </a:xfrm>
        </p:spPr>
        <p:txBody>
          <a:bodyPr/>
          <a:lstStyle/>
          <a:p>
            <a:r>
              <a:rPr lang="en-IN" dirty="0"/>
              <a:t>Use the inbuilt JavaScript engine to prototype the API or provide an endpoint to a prototype API. The inbuilt JavaScript engine does not have support to prototype SOAP </a:t>
            </a:r>
            <a:r>
              <a:rPr lang="en-IN" dirty="0" smtClean="0"/>
              <a:t>APIs</a:t>
            </a:r>
          </a:p>
          <a:p>
            <a:pPr marL="0" indent="0">
              <a:buNone/>
            </a:pPr>
            <a:endParaRPr lang="en-IN" dirty="0" smtClean="0"/>
          </a:p>
          <a:p>
            <a:pPr marL="0" indent="0">
              <a:buNone/>
            </a:pPr>
            <a:r>
              <a:rPr lang="en-IN" u="sng" dirty="0" smtClean="0"/>
              <a:t>Inline</a:t>
            </a:r>
            <a:endParaRPr lang="en-IN" u="sng" dirty="0"/>
          </a:p>
          <a:p>
            <a:pPr marL="0" indent="0">
              <a:buNone/>
            </a:pPr>
            <a:endParaRPr lang="en-IN" dirty="0" smtClean="0"/>
          </a:p>
        </p:txBody>
      </p:sp>
      <p:pic>
        <p:nvPicPr>
          <p:cNvPr id="4" name="Picture 3"/>
          <p:cNvPicPr/>
          <p:nvPr/>
        </p:nvPicPr>
        <p:blipFill>
          <a:blip r:embed="rId2"/>
          <a:stretch>
            <a:fillRect/>
          </a:stretch>
        </p:blipFill>
        <p:spPr>
          <a:xfrm>
            <a:off x="1179443" y="2650435"/>
            <a:ext cx="7315200" cy="3511826"/>
          </a:xfrm>
          <a:prstGeom prst="rect">
            <a:avLst/>
          </a:prstGeom>
        </p:spPr>
      </p:pic>
      <p:sp>
        <p:nvSpPr>
          <p:cNvPr id="5" name="Oval Callout 4"/>
          <p:cNvSpPr/>
          <p:nvPr/>
        </p:nvSpPr>
        <p:spPr>
          <a:xfrm>
            <a:off x="4170293" y="4980954"/>
            <a:ext cx="1943100" cy="447675"/>
          </a:xfrm>
          <a:prstGeom prst="wedgeEllipseCallout">
            <a:avLst>
              <a:gd name="adj1" fmla="val -61519"/>
              <a:gd name="adj2" fmla="val -45313"/>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Select inline</a:t>
            </a:r>
          </a:p>
        </p:txBody>
      </p:sp>
    </p:spTree>
    <p:extLst>
      <p:ext uri="{BB962C8B-B14F-4D97-AF65-F5344CB8AC3E}">
        <p14:creationId xmlns:p14="http://schemas.microsoft.com/office/powerpoint/2010/main" val="2693616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62609"/>
            <a:ext cx="8224838" cy="276999"/>
          </a:xfrm>
        </p:spPr>
        <p:txBody>
          <a:bodyPr/>
          <a:lstStyle/>
          <a:p>
            <a:r>
              <a:rPr lang="en-IN" dirty="0" smtClean="0"/>
              <a:t>Expand get method in the inline</a:t>
            </a:r>
            <a:endParaRPr lang="en-IN" dirty="0"/>
          </a:p>
        </p:txBody>
      </p:sp>
      <p:pic>
        <p:nvPicPr>
          <p:cNvPr id="4" name="Picture 3"/>
          <p:cNvPicPr/>
          <p:nvPr/>
        </p:nvPicPr>
        <p:blipFill>
          <a:blip r:embed="rId2"/>
          <a:stretch>
            <a:fillRect/>
          </a:stretch>
        </p:blipFill>
        <p:spPr>
          <a:xfrm>
            <a:off x="781878" y="1364974"/>
            <a:ext cx="7381461" cy="4412973"/>
          </a:xfrm>
          <a:prstGeom prst="rect">
            <a:avLst/>
          </a:prstGeom>
        </p:spPr>
      </p:pic>
      <p:sp>
        <p:nvSpPr>
          <p:cNvPr id="5" name="Oval Callout 4"/>
          <p:cNvSpPr/>
          <p:nvPr/>
        </p:nvSpPr>
        <p:spPr>
          <a:xfrm>
            <a:off x="5253038" y="2297804"/>
            <a:ext cx="2295525" cy="619125"/>
          </a:xfrm>
          <a:prstGeom prst="wedgeEllipseCallout">
            <a:avLst>
              <a:gd name="adj1" fmla="val -108556"/>
              <a:gd name="adj2" fmla="val 36347"/>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In the script verification code </a:t>
            </a:r>
            <a:r>
              <a:rPr lang="en-IN" sz="1100" dirty="0" err="1">
                <a:effectLst/>
                <a:ea typeface="Calibri"/>
                <a:cs typeface="Times New Roman"/>
              </a:rPr>
              <a:t>ic</a:t>
            </a:r>
            <a:r>
              <a:rPr lang="en-IN" sz="1100" dirty="0">
                <a:effectLst/>
                <a:ea typeface="Calibri"/>
                <a:cs typeface="Times New Roman"/>
              </a:rPr>
              <a:t> provided</a:t>
            </a:r>
          </a:p>
        </p:txBody>
      </p:sp>
    </p:spTree>
    <p:extLst>
      <p:ext uri="{BB962C8B-B14F-4D97-AF65-F5344CB8AC3E}">
        <p14:creationId xmlns:p14="http://schemas.microsoft.com/office/powerpoint/2010/main" val="1250467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193961" y="2895601"/>
            <a:ext cx="4641939" cy="990599"/>
          </a:xfrm>
        </p:spPr>
        <p:txBody>
          <a:bodyPr/>
          <a:lstStyle/>
          <a:p>
            <a:r>
              <a:rPr lang="en-IN" sz="3200" b="0" dirty="0" smtClean="0">
                <a:effectLst>
                  <a:outerShdw blurRad="38100" dist="38100" dir="2700000" algn="tl">
                    <a:srgbClr val="000000">
                      <a:alpha val="43137"/>
                    </a:srgbClr>
                  </a:outerShdw>
                </a:effectLst>
              </a:rPr>
              <a:t>FEATURES </a:t>
            </a:r>
            <a:endParaRPr lang="en-IN" sz="3200" b="0" dirty="0">
              <a:effectLst>
                <a:outerShdw blurRad="38100" dist="38100" dir="2700000" algn="tl">
                  <a:srgbClr val="000000">
                    <a:alpha val="43137"/>
                  </a:srgbClr>
                </a:outerShdw>
              </a:effectLst>
            </a:endParaRPr>
          </a:p>
        </p:txBody>
      </p:sp>
      <p:sp>
        <p:nvSpPr>
          <p:cNvPr id="3" name="Title 2"/>
          <p:cNvSpPr>
            <a:spLocks noGrp="1"/>
          </p:cNvSpPr>
          <p:nvPr>
            <p:ph type="title"/>
          </p:nvPr>
        </p:nvSpPr>
        <p:spPr>
          <a:xfrm>
            <a:off x="1827213" y="2184400"/>
            <a:ext cx="5511800" cy="615553"/>
          </a:xfrm>
        </p:spPr>
        <p:txBody>
          <a:bodyPr/>
          <a:lstStyle/>
          <a:p>
            <a:r>
              <a:rPr lang="en-IN" dirty="0" smtClean="0"/>
              <a:t>WSO2 - API Publisher</a:t>
            </a:r>
            <a:endParaRPr lang="en-IN" dirty="0"/>
          </a:p>
        </p:txBody>
      </p:sp>
    </p:spTree>
    <p:extLst>
      <p:ext uri="{BB962C8B-B14F-4D97-AF65-F5344CB8AC3E}">
        <p14:creationId xmlns:p14="http://schemas.microsoft.com/office/powerpoint/2010/main" val="3629341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927653"/>
            <a:ext cx="8224838" cy="553998"/>
          </a:xfrm>
        </p:spPr>
        <p:txBody>
          <a:bodyPr/>
          <a:lstStyle/>
          <a:p>
            <a:r>
              <a:rPr lang="en-IN" dirty="0" smtClean="0"/>
              <a:t>In WSO2 API Store</a:t>
            </a:r>
          </a:p>
          <a:p>
            <a:pPr marL="0" indent="0">
              <a:buNone/>
            </a:pPr>
            <a:endParaRPr lang="en-IN" dirty="0"/>
          </a:p>
        </p:txBody>
      </p:sp>
      <p:pic>
        <p:nvPicPr>
          <p:cNvPr id="4" name="Picture 3"/>
          <p:cNvPicPr/>
          <p:nvPr/>
        </p:nvPicPr>
        <p:blipFill>
          <a:blip r:embed="rId2"/>
          <a:stretch>
            <a:fillRect/>
          </a:stretch>
        </p:blipFill>
        <p:spPr>
          <a:xfrm>
            <a:off x="1020416" y="1325216"/>
            <a:ext cx="7235687" cy="4744279"/>
          </a:xfrm>
          <a:prstGeom prst="rect">
            <a:avLst/>
          </a:prstGeom>
        </p:spPr>
      </p:pic>
      <p:sp>
        <p:nvSpPr>
          <p:cNvPr id="6" name="Oval Callout 5"/>
          <p:cNvSpPr/>
          <p:nvPr/>
        </p:nvSpPr>
        <p:spPr>
          <a:xfrm>
            <a:off x="6267450" y="2121590"/>
            <a:ext cx="2095500" cy="361950"/>
          </a:xfrm>
          <a:prstGeom prst="wedgeEllipseCallout">
            <a:avLst>
              <a:gd name="adj1" fmla="val -95265"/>
              <a:gd name="adj2" fmla="val 104605"/>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No token generated</a:t>
            </a:r>
          </a:p>
        </p:txBody>
      </p:sp>
      <p:sp>
        <p:nvSpPr>
          <p:cNvPr id="7" name="Oval Callout 6"/>
          <p:cNvSpPr/>
          <p:nvPr/>
        </p:nvSpPr>
        <p:spPr>
          <a:xfrm>
            <a:off x="4796252" y="3159192"/>
            <a:ext cx="1857375" cy="1076325"/>
          </a:xfrm>
          <a:prstGeom prst="wedgeEllipseCallout">
            <a:avLst>
              <a:gd name="adj1" fmla="val -59295"/>
              <a:gd name="adj2" fmla="val -51618"/>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a:effectLst/>
                <a:ea typeface="Calibri"/>
                <a:cs typeface="Times New Roman"/>
              </a:rPr>
              <a:t>Deploy as prototype and in store go to console</a:t>
            </a:r>
          </a:p>
        </p:txBody>
      </p:sp>
    </p:spTree>
    <p:extLst>
      <p:ext uri="{BB962C8B-B14F-4D97-AF65-F5344CB8AC3E}">
        <p14:creationId xmlns:p14="http://schemas.microsoft.com/office/powerpoint/2010/main" val="628616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75861"/>
            <a:ext cx="8224838" cy="1572813"/>
          </a:xfrm>
        </p:spPr>
        <p:txBody>
          <a:bodyPr/>
          <a:lstStyle/>
          <a:p>
            <a:r>
              <a:rPr lang="en-IN" dirty="0" smtClean="0"/>
              <a:t>In WSO2 API Store</a:t>
            </a:r>
            <a:endParaRPr lang="en-IN" dirty="0"/>
          </a:p>
        </p:txBody>
      </p:sp>
      <p:pic>
        <p:nvPicPr>
          <p:cNvPr id="4" name="Picture 3"/>
          <p:cNvPicPr/>
          <p:nvPr/>
        </p:nvPicPr>
        <p:blipFill>
          <a:blip r:embed="rId2"/>
          <a:stretch>
            <a:fillRect/>
          </a:stretch>
        </p:blipFill>
        <p:spPr>
          <a:xfrm>
            <a:off x="371061" y="1031391"/>
            <a:ext cx="4121425" cy="5128591"/>
          </a:xfrm>
          <a:prstGeom prst="rect">
            <a:avLst/>
          </a:prstGeom>
        </p:spPr>
      </p:pic>
      <p:sp>
        <p:nvSpPr>
          <p:cNvPr id="5" name="Oval Callout 4"/>
          <p:cNvSpPr/>
          <p:nvPr/>
        </p:nvSpPr>
        <p:spPr>
          <a:xfrm>
            <a:off x="2312505" y="2531787"/>
            <a:ext cx="1866900" cy="695325"/>
          </a:xfrm>
          <a:prstGeom prst="wedgeEllipseCallout">
            <a:avLst>
              <a:gd name="adj1" fmla="val -21853"/>
              <a:gd name="adj2" fmla="val 131731"/>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Give parameter and try it now</a:t>
            </a:r>
          </a:p>
        </p:txBody>
      </p:sp>
      <p:pic>
        <p:nvPicPr>
          <p:cNvPr id="6" name="Picture 5"/>
          <p:cNvPicPr/>
          <p:nvPr/>
        </p:nvPicPr>
        <p:blipFill>
          <a:blip r:embed="rId3"/>
          <a:stretch>
            <a:fillRect/>
          </a:stretch>
        </p:blipFill>
        <p:spPr>
          <a:xfrm>
            <a:off x="4744278" y="1031391"/>
            <a:ext cx="4280451" cy="5128592"/>
          </a:xfrm>
          <a:prstGeom prst="rect">
            <a:avLst/>
          </a:prstGeom>
        </p:spPr>
      </p:pic>
      <p:sp>
        <p:nvSpPr>
          <p:cNvPr id="7" name="Oval Callout 6"/>
          <p:cNvSpPr/>
          <p:nvPr/>
        </p:nvSpPr>
        <p:spPr>
          <a:xfrm>
            <a:off x="7154932" y="3938173"/>
            <a:ext cx="1619250" cy="333375"/>
          </a:xfrm>
          <a:prstGeom prst="wedgeEllipseCallout">
            <a:avLst>
              <a:gd name="adj1" fmla="val -68480"/>
              <a:gd name="adj2" fmla="val 62500"/>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a:effectLst/>
                <a:ea typeface="Calibri"/>
                <a:cs typeface="Times New Roman"/>
              </a:rPr>
              <a:t>output</a:t>
            </a:r>
          </a:p>
        </p:txBody>
      </p:sp>
    </p:spTree>
    <p:extLst>
      <p:ext uri="{BB962C8B-B14F-4D97-AF65-F5344CB8AC3E}">
        <p14:creationId xmlns:p14="http://schemas.microsoft.com/office/powerpoint/2010/main" val="1705567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9093" y="702366"/>
            <a:ext cx="3438659" cy="5262979"/>
          </a:xfrm>
        </p:spPr>
        <p:txBody>
          <a:bodyPr/>
          <a:lstStyle/>
          <a:p>
            <a:r>
              <a:rPr lang="en-IN" sz="2400" b="1" dirty="0" smtClean="0">
                <a:solidFill>
                  <a:srgbClr val="C00000"/>
                </a:solidFill>
                <a:effectLst>
                  <a:outerShdw blurRad="38100" dist="38100" dir="2700000" algn="tl">
                    <a:srgbClr val="000000">
                      <a:alpha val="43137"/>
                    </a:srgbClr>
                  </a:outerShdw>
                </a:effectLst>
              </a:rPr>
              <a:t>Manage API-Third Phase</a:t>
            </a:r>
          </a:p>
          <a:p>
            <a:pPr marL="0" indent="0">
              <a:buNone/>
            </a:pPr>
            <a:endParaRPr lang="en-IN" sz="2400" b="1" dirty="0" smtClean="0">
              <a:solidFill>
                <a:srgbClr val="C00000"/>
              </a:solidFill>
              <a:effectLst>
                <a:outerShdw blurRad="38100" dist="38100" dir="2700000" algn="tl">
                  <a:srgbClr val="000000">
                    <a:alpha val="43137"/>
                  </a:srgbClr>
                </a:outerShdw>
              </a:effectLst>
            </a:endParaRPr>
          </a:p>
          <a:p>
            <a:pPr marL="0" indent="0">
              <a:buNone/>
            </a:pPr>
            <a:r>
              <a:rPr lang="en-IN" sz="2000" u="sng" dirty="0" smtClean="0"/>
              <a:t>Configuration</a:t>
            </a:r>
          </a:p>
          <a:p>
            <a:pPr marL="0" indent="0">
              <a:buNone/>
            </a:pPr>
            <a:endParaRPr lang="en-IN" u="sng" dirty="0"/>
          </a:p>
          <a:p>
            <a:pPr marL="0" indent="0">
              <a:buNone/>
            </a:pPr>
            <a:endParaRPr lang="en-IN" u="sng" dirty="0" smtClean="0"/>
          </a:p>
          <a:p>
            <a:pPr marL="0" indent="0">
              <a:buNone/>
            </a:pPr>
            <a:r>
              <a:rPr lang="en-IN" u="sng" dirty="0"/>
              <a:t>Make this the Default </a:t>
            </a:r>
            <a:r>
              <a:rPr lang="en-IN" u="sng" dirty="0" smtClean="0"/>
              <a:t>Version</a:t>
            </a:r>
          </a:p>
          <a:p>
            <a:pPr algn="just"/>
            <a:r>
              <a:rPr lang="en-IN" dirty="0"/>
              <a:t>Marks one API version in a group as the default, so that it can be invoked without specifying the version number in the URL</a:t>
            </a:r>
            <a:r>
              <a:rPr lang="en-IN" dirty="0" smtClean="0"/>
              <a:t>.</a:t>
            </a:r>
          </a:p>
          <a:p>
            <a:pPr marL="0" indent="0" algn="just">
              <a:buNone/>
            </a:pPr>
            <a:endParaRPr lang="en-IN" dirty="0"/>
          </a:p>
          <a:p>
            <a:pPr algn="just"/>
            <a:r>
              <a:rPr lang="en-IN" dirty="0"/>
              <a:t>For example, if you mark http://host:port/youtube/2.0 as the default API, requests made to http://host:port/youtube/ are automatically routed to version 2.0</a:t>
            </a:r>
            <a:r>
              <a:rPr lang="en-IN" dirty="0" smtClean="0"/>
              <a:t>.</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604" y="669701"/>
            <a:ext cx="4893972" cy="5962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3412901" y="2743200"/>
            <a:ext cx="1880316" cy="257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7715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592429"/>
            <a:ext cx="3524318" cy="6093976"/>
          </a:xfrm>
        </p:spPr>
        <p:txBody>
          <a:bodyPr/>
          <a:lstStyle/>
          <a:p>
            <a:pPr marL="0" lvl="0" indent="0">
              <a:buNone/>
            </a:pPr>
            <a:r>
              <a:rPr lang="en-IN" u="sng" dirty="0"/>
              <a:t>Tier </a:t>
            </a:r>
            <a:r>
              <a:rPr lang="en-IN" u="sng" dirty="0" smtClean="0"/>
              <a:t>Availability</a:t>
            </a:r>
          </a:p>
          <a:p>
            <a:pPr marL="0" lvl="0" indent="0">
              <a:buNone/>
            </a:pPr>
            <a:endParaRPr lang="en-IN" u="sng" dirty="0"/>
          </a:p>
          <a:p>
            <a:pPr marL="0" lvl="0" indent="0" algn="just">
              <a:buNone/>
            </a:pPr>
            <a:endParaRPr lang="en-IN" dirty="0"/>
          </a:p>
          <a:p>
            <a:pPr algn="just"/>
            <a:r>
              <a:rPr lang="en-IN" dirty="0"/>
              <a:t>Tiers limit the number of requests a subscriber can make to an API. An API can be exposed over one or more </a:t>
            </a:r>
            <a:r>
              <a:rPr lang="en-IN" dirty="0" smtClean="0"/>
              <a:t>tiers</a:t>
            </a:r>
            <a:endParaRPr lang="en-IN" dirty="0"/>
          </a:p>
          <a:p>
            <a:pPr marL="0" indent="0" algn="just">
              <a:buNone/>
            </a:pPr>
            <a:endParaRPr lang="en-IN" dirty="0"/>
          </a:p>
          <a:p>
            <a:pPr algn="just"/>
            <a:r>
              <a:rPr lang="en-IN" b="1" dirty="0"/>
              <a:t>The Gold, Silver and Bronze tiers allow 20, 5 and 1 request/s respectively per minute</a:t>
            </a:r>
            <a:r>
              <a:rPr lang="en-IN" b="1" dirty="0" smtClean="0"/>
              <a:t>.</a:t>
            </a:r>
          </a:p>
          <a:p>
            <a:pPr marL="0" indent="0" algn="just">
              <a:buNone/>
            </a:pPr>
            <a:endParaRPr lang="en-IN" b="1" dirty="0" smtClean="0"/>
          </a:p>
          <a:p>
            <a:pPr marL="0" lvl="0" indent="0">
              <a:buNone/>
            </a:pPr>
            <a:r>
              <a:rPr lang="en-IN" u="sng" dirty="0" smtClean="0"/>
              <a:t>Transports</a:t>
            </a:r>
          </a:p>
          <a:p>
            <a:pPr marL="0" lvl="0" indent="0">
              <a:buNone/>
            </a:pPr>
            <a:endParaRPr lang="en-IN" dirty="0"/>
          </a:p>
          <a:p>
            <a:pPr algn="just"/>
            <a:r>
              <a:rPr lang="en-IN" dirty="0"/>
              <a:t>HTTP is less secure than HTTPS and makes your API vulnerable to security threats.</a:t>
            </a:r>
          </a:p>
          <a:p>
            <a:pPr marL="0" indent="0" algn="just">
              <a:buNone/>
            </a:pPr>
            <a:r>
              <a:rPr lang="en-IN" dirty="0"/>
              <a:t> </a:t>
            </a:r>
          </a:p>
          <a:p>
            <a:pPr algn="just"/>
            <a:endParaRPr lang="en-IN" dirty="0"/>
          </a:p>
          <a:p>
            <a:pPr marL="0" indent="0" algn="just">
              <a:buNone/>
            </a:pPr>
            <a:endParaRPr lang="en-IN" u="sng" dirty="0"/>
          </a:p>
          <a:p>
            <a:pPr algn="just"/>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870" y="437882"/>
            <a:ext cx="4816978" cy="620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2150772" y="759854"/>
            <a:ext cx="3425780" cy="22795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880315" y="3451538"/>
            <a:ext cx="3696237" cy="850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452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579549"/>
            <a:ext cx="3305377" cy="5964981"/>
          </a:xfrm>
        </p:spPr>
        <p:txBody>
          <a:bodyPr/>
          <a:lstStyle/>
          <a:p>
            <a:pPr lvl="0"/>
            <a:r>
              <a:rPr lang="en-IN" u="sng" dirty="0"/>
              <a:t>Response </a:t>
            </a:r>
            <a:r>
              <a:rPr lang="en-IN" u="sng" dirty="0" smtClean="0"/>
              <a:t>Caching</a:t>
            </a:r>
          </a:p>
          <a:p>
            <a:pPr lvl="0"/>
            <a:endParaRPr lang="en-IN" u="sng" dirty="0"/>
          </a:p>
          <a:p>
            <a:pPr marL="0" lvl="0" indent="0">
              <a:buNone/>
            </a:pPr>
            <a:endParaRPr lang="en-IN" dirty="0"/>
          </a:p>
          <a:p>
            <a:pPr marL="0" indent="0" algn="just">
              <a:buNone/>
            </a:pPr>
            <a:r>
              <a:rPr lang="en-IN" dirty="0" smtClean="0"/>
              <a:t>     This </a:t>
            </a:r>
            <a:r>
              <a:rPr lang="en-IN" dirty="0"/>
              <a:t>option determines whether to cache the response messages of the API. Caching improves performance, because the backend server does not have to process the same data for a request multiple times. To offset the risk of stale data in the cache, set an appropriate timeout period when prompted</a:t>
            </a:r>
            <a:r>
              <a:rPr lang="en-IN" dirty="0" smtClean="0"/>
              <a:t>.</a:t>
            </a:r>
          </a:p>
          <a:p>
            <a:pPr marL="0" indent="0" algn="just">
              <a:buNone/>
            </a:pPr>
            <a:endParaRPr lang="en-IN" dirty="0"/>
          </a:p>
          <a:p>
            <a:pPr marL="0" indent="0" algn="just">
              <a:buNone/>
            </a:pPr>
            <a:r>
              <a:rPr lang="en-IN" dirty="0" smtClean="0"/>
              <a:t>      If  </a:t>
            </a:r>
            <a:r>
              <a:rPr lang="en-IN" dirty="0"/>
              <a:t>it is enabled it will automatically set the cache timeout(300 sec) ,we can </a:t>
            </a:r>
            <a:r>
              <a:rPr lang="en-IN" dirty="0" smtClean="0"/>
              <a:t>change the time</a:t>
            </a:r>
            <a:endParaRPr lang="en-IN" dirty="0"/>
          </a:p>
          <a:p>
            <a:pPr marL="0" indent="0" algn="just">
              <a:buNone/>
            </a:pPr>
            <a:endParaRPr lang="en-IN" dirty="0"/>
          </a:p>
          <a:p>
            <a:endParaRPr lang="en-IN" dirty="0"/>
          </a:p>
        </p:txBody>
      </p:sp>
      <p:pic>
        <p:nvPicPr>
          <p:cNvPr id="4" name="Picture 3"/>
          <p:cNvPicPr/>
          <p:nvPr/>
        </p:nvPicPr>
        <p:blipFill>
          <a:blip r:embed="rId2"/>
          <a:stretch>
            <a:fillRect/>
          </a:stretch>
        </p:blipFill>
        <p:spPr>
          <a:xfrm>
            <a:off x="4082603" y="579549"/>
            <a:ext cx="5022760" cy="5925324"/>
          </a:xfrm>
          <a:prstGeom prst="rect">
            <a:avLst/>
          </a:prstGeom>
        </p:spPr>
      </p:pic>
      <p:cxnSp>
        <p:nvCxnSpPr>
          <p:cNvPr id="6" name="Straight Arrow Connector 5"/>
          <p:cNvCxnSpPr/>
          <p:nvPr/>
        </p:nvCxnSpPr>
        <p:spPr>
          <a:xfrm>
            <a:off x="2910625" y="721217"/>
            <a:ext cx="2343955" cy="28209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810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72732"/>
            <a:ext cx="8224838" cy="1107996"/>
          </a:xfrm>
        </p:spPr>
        <p:txBody>
          <a:bodyPr/>
          <a:lstStyle/>
          <a:p>
            <a:r>
              <a:rPr lang="en-IN" b="1" u="sng" dirty="0"/>
              <a:t>Resources</a:t>
            </a:r>
            <a:endParaRPr lang="en-IN" dirty="0"/>
          </a:p>
          <a:p>
            <a:pPr marL="0" indent="0">
              <a:buNone/>
            </a:pPr>
            <a:r>
              <a:rPr lang="en-IN" dirty="0" smtClean="0"/>
              <a:t>     Add </a:t>
            </a:r>
            <a:r>
              <a:rPr lang="en-IN" dirty="0"/>
              <a:t>Scope:</a:t>
            </a:r>
          </a:p>
          <a:p>
            <a:pPr marL="0" indent="0">
              <a:buNone/>
            </a:pPr>
            <a:r>
              <a:rPr lang="en-IN" dirty="0" smtClean="0"/>
              <a:t>     We </a:t>
            </a:r>
            <a:r>
              <a:rPr lang="en-IN" dirty="0"/>
              <a:t>can scope so that it is visible in the API Store.</a:t>
            </a:r>
          </a:p>
          <a:p>
            <a:endParaRPr lang="en-IN" dirty="0"/>
          </a:p>
        </p:txBody>
      </p:sp>
      <p:pic>
        <p:nvPicPr>
          <p:cNvPr id="4" name="Picture 3"/>
          <p:cNvPicPr/>
          <p:nvPr/>
        </p:nvPicPr>
        <p:blipFill>
          <a:blip r:embed="rId2"/>
          <a:stretch>
            <a:fillRect/>
          </a:stretch>
        </p:blipFill>
        <p:spPr>
          <a:xfrm>
            <a:off x="824248" y="1818004"/>
            <a:ext cx="7405352" cy="4093399"/>
          </a:xfrm>
          <a:prstGeom prst="rect">
            <a:avLst/>
          </a:prstGeom>
        </p:spPr>
      </p:pic>
    </p:spTree>
    <p:extLst>
      <p:ext uri="{BB962C8B-B14F-4D97-AF65-F5344CB8AC3E}">
        <p14:creationId xmlns:p14="http://schemas.microsoft.com/office/powerpoint/2010/main" val="41779390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08339"/>
            <a:ext cx="8224838" cy="830997"/>
          </a:xfrm>
        </p:spPr>
        <p:txBody>
          <a:bodyPr/>
          <a:lstStyle/>
          <a:p>
            <a:r>
              <a:rPr lang="en-IN" dirty="0"/>
              <a:t>We have to select Scope which we have created and publish,it will visible in the key generation area in the store API of particular API</a:t>
            </a:r>
          </a:p>
          <a:p>
            <a:pPr marL="0" indent="0">
              <a:buNone/>
            </a:pPr>
            <a:endParaRPr lang="en-IN" dirty="0"/>
          </a:p>
        </p:txBody>
      </p:sp>
      <p:pic>
        <p:nvPicPr>
          <p:cNvPr id="4" name="Picture 3"/>
          <p:cNvPicPr/>
          <p:nvPr/>
        </p:nvPicPr>
        <p:blipFill>
          <a:blip r:embed="rId2"/>
          <a:stretch>
            <a:fillRect/>
          </a:stretch>
        </p:blipFill>
        <p:spPr>
          <a:xfrm>
            <a:off x="463638" y="1584100"/>
            <a:ext cx="8281117" cy="4546243"/>
          </a:xfrm>
          <a:prstGeom prst="rect">
            <a:avLst/>
          </a:prstGeom>
        </p:spPr>
      </p:pic>
      <p:cxnSp>
        <p:nvCxnSpPr>
          <p:cNvPr id="6" name="Straight Arrow Connector 5"/>
          <p:cNvCxnSpPr/>
          <p:nvPr/>
        </p:nvCxnSpPr>
        <p:spPr>
          <a:xfrm>
            <a:off x="2717442" y="1326524"/>
            <a:ext cx="4172755" cy="2949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762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82581"/>
            <a:ext cx="8224838" cy="1384995"/>
          </a:xfrm>
        </p:spPr>
        <p:txBody>
          <a:bodyPr/>
          <a:lstStyle/>
          <a:p>
            <a:pPr marL="0" indent="0">
              <a:buNone/>
            </a:pPr>
            <a:r>
              <a:rPr lang="en-IN" dirty="0" smtClean="0"/>
              <a:t>In WSO2  API Store .It will visible during the key generation</a:t>
            </a:r>
          </a:p>
          <a:p>
            <a:pPr marL="0" indent="0">
              <a:buNone/>
            </a:pPr>
            <a:r>
              <a:rPr lang="en-IN" u="sng" dirty="0"/>
              <a:t>SELECT SCOPE</a:t>
            </a:r>
            <a:endParaRPr lang="en-IN" dirty="0"/>
          </a:p>
          <a:p>
            <a:pPr marL="0" indent="0">
              <a:buNone/>
            </a:pPr>
            <a:r>
              <a:rPr lang="en-IN" dirty="0"/>
              <a:t>It will appear above the key generation area,we can select the particular scope which we have created</a:t>
            </a:r>
          </a:p>
          <a:p>
            <a:endParaRPr lang="en-IN" dirty="0"/>
          </a:p>
        </p:txBody>
      </p:sp>
      <p:pic>
        <p:nvPicPr>
          <p:cNvPr id="4" name="Picture 3"/>
          <p:cNvPicPr/>
          <p:nvPr/>
        </p:nvPicPr>
        <p:blipFill>
          <a:blip r:embed="rId2"/>
          <a:stretch>
            <a:fillRect/>
          </a:stretch>
        </p:blipFill>
        <p:spPr>
          <a:xfrm>
            <a:off x="978794" y="1854558"/>
            <a:ext cx="7469747" cy="4610635"/>
          </a:xfrm>
          <a:prstGeom prst="rect">
            <a:avLst/>
          </a:prstGeom>
        </p:spPr>
      </p:pic>
      <p:cxnSp>
        <p:nvCxnSpPr>
          <p:cNvPr id="6" name="Straight Arrow Connector 5"/>
          <p:cNvCxnSpPr/>
          <p:nvPr/>
        </p:nvCxnSpPr>
        <p:spPr>
          <a:xfrm>
            <a:off x="2279561" y="1159099"/>
            <a:ext cx="1275008" cy="30007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81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APIs</a:t>
            </a:r>
            <a:endParaRPr lang="en-IN" dirty="0"/>
          </a:p>
        </p:txBody>
      </p:sp>
      <p:sp>
        <p:nvSpPr>
          <p:cNvPr id="3" name="Text Placeholder 2"/>
          <p:cNvSpPr>
            <a:spLocks noGrp="1"/>
          </p:cNvSpPr>
          <p:nvPr>
            <p:ph type="body" sz="quarter" idx="10"/>
          </p:nvPr>
        </p:nvSpPr>
        <p:spPr>
          <a:xfrm>
            <a:off x="442376" y="1287887"/>
            <a:ext cx="8224838" cy="1384995"/>
          </a:xfrm>
        </p:spPr>
        <p:txBody>
          <a:bodyPr/>
          <a:lstStyle/>
          <a:p>
            <a:r>
              <a:rPr lang="en-IN" u="sng" dirty="0" smtClean="0"/>
              <a:t>Subscriptions</a:t>
            </a:r>
          </a:p>
          <a:p>
            <a:pPr marL="0" indent="0" algn="just">
              <a:buNone/>
            </a:pPr>
            <a:r>
              <a:rPr lang="en-IN" dirty="0"/>
              <a:t> </a:t>
            </a:r>
            <a:r>
              <a:rPr lang="en-IN" dirty="0" smtClean="0"/>
              <a:t>    This contains all the subscription list , contains information about user</a:t>
            </a:r>
          </a:p>
          <a:p>
            <a:pPr marL="0" indent="0" algn="just">
              <a:buNone/>
            </a:pPr>
            <a:r>
              <a:rPr lang="en-IN" dirty="0"/>
              <a:t> </a:t>
            </a:r>
            <a:r>
              <a:rPr lang="en-IN" dirty="0" smtClean="0"/>
              <a:t>    who subscribe the particular API , under which application and also   </a:t>
            </a:r>
          </a:p>
          <a:p>
            <a:pPr marL="0" indent="0" algn="just">
              <a:buNone/>
            </a:pPr>
            <a:r>
              <a:rPr lang="en-IN" dirty="0" smtClean="0"/>
              <a:t>     shows  whether the subscription is active or not</a:t>
            </a:r>
          </a:p>
          <a:p>
            <a:pPr marL="0" indent="0" algn="just">
              <a:buNone/>
            </a:pPr>
            <a:r>
              <a:rPr lang="en-IN" dirty="0"/>
              <a:t> </a:t>
            </a:r>
            <a:r>
              <a:rPr lang="en-IN" dirty="0" smtClean="0"/>
              <a:t>    publisher can also block the API</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28" y="2820474"/>
            <a:ext cx="7843234" cy="3709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4295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Tier Permissions</a:t>
            </a:r>
            <a:endParaRPr lang="en-IN" dirty="0"/>
          </a:p>
        </p:txBody>
      </p:sp>
      <p:sp>
        <p:nvSpPr>
          <p:cNvPr id="3" name="Text Placeholder 2"/>
          <p:cNvSpPr>
            <a:spLocks noGrp="1"/>
          </p:cNvSpPr>
          <p:nvPr>
            <p:ph type="body" sz="quarter" idx="10"/>
          </p:nvPr>
        </p:nvSpPr>
        <p:spPr>
          <a:xfrm>
            <a:off x="481012" y="1378039"/>
            <a:ext cx="8224838" cy="870635"/>
          </a:xfrm>
        </p:spPr>
        <p:txBody>
          <a:bodyPr/>
          <a:lstStyle/>
          <a:p>
            <a:r>
              <a:rPr lang="en-IN" dirty="0"/>
              <a:t>We can give tier permissions depending upon the role</a:t>
            </a:r>
          </a:p>
        </p:txBody>
      </p:sp>
      <p:pic>
        <p:nvPicPr>
          <p:cNvPr id="4" name="Picture 3"/>
          <p:cNvPicPr/>
          <p:nvPr/>
        </p:nvPicPr>
        <p:blipFill>
          <a:blip r:embed="rId2"/>
          <a:stretch>
            <a:fillRect/>
          </a:stretch>
        </p:blipFill>
        <p:spPr>
          <a:xfrm>
            <a:off x="734096" y="1906074"/>
            <a:ext cx="7894749" cy="4430332"/>
          </a:xfrm>
          <a:prstGeom prst="rect">
            <a:avLst/>
          </a:prstGeom>
        </p:spPr>
      </p:pic>
    </p:spTree>
    <p:extLst>
      <p:ext uri="{BB962C8B-B14F-4D97-AF65-F5344CB8AC3E}">
        <p14:creationId xmlns:p14="http://schemas.microsoft.com/office/powerpoint/2010/main" val="2693071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2" y="643944"/>
            <a:ext cx="8224837" cy="540912"/>
          </a:xfrm>
        </p:spPr>
        <p:txBody>
          <a:bodyPr/>
          <a:lstStyle/>
          <a:p>
            <a:r>
              <a:rPr lang="en-IN" dirty="0" smtClean="0"/>
              <a:t>Contents</a:t>
            </a:r>
            <a:endParaRPr lang="en-IN" dirty="0"/>
          </a:p>
        </p:txBody>
      </p:sp>
      <p:sp>
        <p:nvSpPr>
          <p:cNvPr id="3" name="Text Placeholder 2"/>
          <p:cNvSpPr>
            <a:spLocks noGrp="1"/>
          </p:cNvSpPr>
          <p:nvPr>
            <p:ph type="body" sz="quarter" idx="10"/>
          </p:nvPr>
        </p:nvSpPr>
        <p:spPr>
          <a:xfrm>
            <a:off x="481012" y="1249251"/>
            <a:ext cx="2146278" cy="3600986"/>
          </a:xfrm>
        </p:spPr>
        <p:txBody>
          <a:bodyPr/>
          <a:lstStyle/>
          <a:p>
            <a:pPr algn="just"/>
            <a:r>
              <a:rPr lang="en-IN" dirty="0" smtClean="0"/>
              <a:t>APIs</a:t>
            </a:r>
          </a:p>
          <a:p>
            <a:pPr marL="0" indent="0" algn="just">
              <a:buNone/>
            </a:pPr>
            <a:r>
              <a:rPr lang="en-IN" dirty="0"/>
              <a:t> </a:t>
            </a:r>
            <a:r>
              <a:rPr lang="en-IN" dirty="0" smtClean="0"/>
              <a:t>    Browse</a:t>
            </a:r>
          </a:p>
          <a:p>
            <a:pPr marL="0" indent="0" algn="just">
              <a:buNone/>
            </a:pPr>
            <a:r>
              <a:rPr lang="en-IN" dirty="0"/>
              <a:t> </a:t>
            </a:r>
            <a:r>
              <a:rPr lang="en-IN" dirty="0" smtClean="0"/>
              <a:t>    Add</a:t>
            </a:r>
          </a:p>
          <a:p>
            <a:pPr marL="0" indent="0" algn="just">
              <a:buNone/>
            </a:pPr>
            <a:r>
              <a:rPr lang="en-IN" dirty="0"/>
              <a:t> </a:t>
            </a:r>
            <a:r>
              <a:rPr lang="en-IN" dirty="0" smtClean="0"/>
              <a:t>    All Statistics</a:t>
            </a:r>
          </a:p>
          <a:p>
            <a:pPr marL="0" indent="0" algn="just">
              <a:buNone/>
            </a:pPr>
            <a:endParaRPr lang="en-IN" dirty="0"/>
          </a:p>
          <a:p>
            <a:pPr marL="0" indent="0" algn="just">
              <a:buNone/>
            </a:pPr>
            <a:endParaRPr lang="en-IN" dirty="0" smtClean="0"/>
          </a:p>
          <a:p>
            <a:pPr algn="just"/>
            <a:r>
              <a:rPr lang="en-IN" dirty="0" smtClean="0"/>
              <a:t>My APIs</a:t>
            </a:r>
          </a:p>
          <a:p>
            <a:pPr marL="0" indent="0" algn="just">
              <a:buNone/>
            </a:pPr>
            <a:r>
              <a:rPr lang="en-IN" dirty="0"/>
              <a:t> </a:t>
            </a:r>
            <a:r>
              <a:rPr lang="en-IN" dirty="0" smtClean="0"/>
              <a:t>    Subscriptions</a:t>
            </a:r>
          </a:p>
          <a:p>
            <a:pPr marL="0" indent="0" algn="just">
              <a:buNone/>
            </a:pPr>
            <a:r>
              <a:rPr lang="en-IN" dirty="0"/>
              <a:t> </a:t>
            </a:r>
            <a:r>
              <a:rPr lang="en-IN" dirty="0" smtClean="0"/>
              <a:t>    Statistics</a:t>
            </a:r>
          </a:p>
          <a:p>
            <a:pPr marL="0" indent="0" algn="just">
              <a:buNone/>
            </a:pPr>
            <a:endParaRPr lang="en-IN" dirty="0"/>
          </a:p>
          <a:p>
            <a:pPr marL="0" indent="0" algn="just">
              <a:buNone/>
            </a:pPr>
            <a:endParaRPr lang="en-IN" dirty="0" smtClean="0"/>
          </a:p>
          <a:p>
            <a:pPr algn="just"/>
            <a:r>
              <a:rPr lang="en-IN" dirty="0" smtClean="0"/>
              <a:t>Tier Permissions</a:t>
            </a:r>
          </a:p>
          <a:p>
            <a:pPr marL="0" indent="0" algn="just">
              <a:buNone/>
            </a:pPr>
            <a:r>
              <a:rPr lang="en-IN" dirty="0"/>
              <a:t> </a:t>
            </a:r>
            <a:r>
              <a:rPr lang="en-IN" dirty="0" smtClean="0"/>
              <a:t>    Tier Permissions</a:t>
            </a:r>
            <a:endParaRPr lang="en-IN"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76" y="1275008"/>
            <a:ext cx="6040193" cy="528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084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3031" y="811369"/>
            <a:ext cx="3644721" cy="3323987"/>
          </a:xfrm>
        </p:spPr>
        <p:txBody>
          <a:bodyPr/>
          <a:lstStyle/>
          <a:p>
            <a:r>
              <a:rPr lang="en-IN" dirty="0"/>
              <a:t>This will be </a:t>
            </a:r>
            <a:r>
              <a:rPr lang="en-IN" dirty="0">
                <a:solidFill>
                  <a:srgbClr val="FF0000"/>
                </a:solidFill>
              </a:rPr>
              <a:t>reflected in the API store</a:t>
            </a:r>
            <a:r>
              <a:rPr lang="en-IN" dirty="0" smtClean="0">
                <a:solidFill>
                  <a:srgbClr val="FF0000"/>
                </a:solidFill>
              </a:rPr>
              <a:t>.</a:t>
            </a:r>
          </a:p>
          <a:p>
            <a:endParaRPr lang="en-IN" dirty="0"/>
          </a:p>
          <a:p>
            <a:endParaRPr lang="en-IN" dirty="0" smtClean="0"/>
          </a:p>
          <a:p>
            <a:pPr marL="0" indent="0">
              <a:buNone/>
            </a:pPr>
            <a:endParaRPr lang="en-IN" dirty="0"/>
          </a:p>
          <a:p>
            <a:pPr marL="0" indent="0">
              <a:buNone/>
            </a:pPr>
            <a:endParaRPr lang="en-IN" dirty="0" smtClean="0"/>
          </a:p>
          <a:p>
            <a:r>
              <a:rPr lang="en-IN" dirty="0"/>
              <a:t> If we give all tier permission to deny in the former screen(tier permission),we can’t able to access any API’s</a:t>
            </a:r>
          </a:p>
          <a:p>
            <a:pPr marL="0" indent="0">
              <a:buNone/>
            </a:pPr>
            <a:endParaRPr lang="en-IN" dirty="0"/>
          </a:p>
          <a:p>
            <a:pPr marL="0" indent="0">
              <a:buNone/>
            </a:pPr>
            <a:endParaRPr lang="en-IN" dirty="0"/>
          </a:p>
        </p:txBody>
      </p:sp>
      <p:pic>
        <p:nvPicPr>
          <p:cNvPr id="4" name="Picture 3"/>
          <p:cNvPicPr/>
          <p:nvPr/>
        </p:nvPicPr>
        <p:blipFill>
          <a:blip r:embed="rId2"/>
          <a:stretch>
            <a:fillRect/>
          </a:stretch>
        </p:blipFill>
        <p:spPr>
          <a:xfrm>
            <a:off x="4056845" y="669701"/>
            <a:ext cx="4610637" cy="5743978"/>
          </a:xfrm>
          <a:prstGeom prst="rect">
            <a:avLst/>
          </a:prstGeom>
        </p:spPr>
      </p:pic>
      <p:cxnSp>
        <p:nvCxnSpPr>
          <p:cNvPr id="6" name="Straight Arrow Connector 5"/>
          <p:cNvCxnSpPr/>
          <p:nvPr/>
        </p:nvCxnSpPr>
        <p:spPr>
          <a:xfrm>
            <a:off x="2550017" y="1120462"/>
            <a:ext cx="4765183" cy="25628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84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grayscl/>
            <a:lum/>
          </a:blip>
          <a:srcRect/>
          <a:stretch>
            <a:fillRect l="-1000" t="-1000" r="-1000" b="-1000"/>
          </a:stretch>
        </a:blipFill>
        <a:effectLst/>
      </p:bgPr>
    </p:bg>
    <p:spTree>
      <p:nvGrpSpPr>
        <p:cNvPr id="1" name=""/>
        <p:cNvGrpSpPr/>
        <p:nvPr/>
      </p:nvGrpSpPr>
      <p:grpSpPr>
        <a:xfrm>
          <a:off x="0" y="0"/>
          <a:ext cx="0" cy="0"/>
          <a:chOff x="0" y="0"/>
          <a:chExt cx="0" cy="0"/>
        </a:xfrm>
      </p:grpSpPr>
      <p:pic>
        <p:nvPicPr>
          <p:cNvPr id="4" name="Picture 3" descr="CWCS Baseline.png"/>
          <p:cNvPicPr>
            <a:picLocks noChangeAspect="1"/>
          </p:cNvPicPr>
          <p:nvPr/>
        </p:nvPicPr>
        <p:blipFill>
          <a:blip r:embed="rId3" cstate="email"/>
          <a:stretch>
            <a:fillRect/>
          </a:stretch>
        </p:blipFill>
        <p:spPr>
          <a:xfrm>
            <a:off x="1602195" y="1551436"/>
            <a:ext cx="4896813" cy="396877"/>
          </a:xfrm>
          <a:prstGeom prst="rect">
            <a:avLst/>
          </a:prstGeom>
        </p:spPr>
      </p:pic>
      <p:cxnSp>
        <p:nvCxnSpPr>
          <p:cNvPr id="5" name="Straight Connector 4"/>
          <p:cNvCxnSpPr/>
          <p:nvPr/>
        </p:nvCxnSpPr>
        <p:spPr>
          <a:xfrm>
            <a:off x="1590736" y="2029983"/>
            <a:ext cx="48939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508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2" y="719138"/>
            <a:ext cx="8224837" cy="492443"/>
          </a:xfrm>
        </p:spPr>
        <p:txBody>
          <a:bodyPr/>
          <a:lstStyle/>
          <a:p>
            <a:r>
              <a:rPr lang="en-IN" dirty="0" smtClean="0"/>
              <a:t>APIs</a:t>
            </a:r>
            <a:endParaRPr lang="en-IN" dirty="0"/>
          </a:p>
        </p:txBody>
      </p:sp>
      <p:sp>
        <p:nvSpPr>
          <p:cNvPr id="3" name="Text Placeholder 2"/>
          <p:cNvSpPr>
            <a:spLocks noGrp="1"/>
          </p:cNvSpPr>
          <p:nvPr>
            <p:ph type="body" sz="quarter" idx="10"/>
          </p:nvPr>
        </p:nvSpPr>
        <p:spPr>
          <a:xfrm>
            <a:off x="450763" y="1777284"/>
            <a:ext cx="2459864" cy="3600986"/>
          </a:xfrm>
        </p:spPr>
        <p:txBody>
          <a:bodyPr/>
          <a:lstStyle/>
          <a:p>
            <a:r>
              <a:rPr lang="en-IN" dirty="0" smtClean="0"/>
              <a:t>Browse</a:t>
            </a:r>
          </a:p>
          <a:p>
            <a:pPr marL="0" indent="0">
              <a:buNone/>
            </a:pPr>
            <a:endParaRPr lang="en-IN" dirty="0"/>
          </a:p>
          <a:p>
            <a:pPr marL="0" indent="0">
              <a:buNone/>
            </a:pPr>
            <a:endParaRPr lang="en-IN" dirty="0" smtClean="0"/>
          </a:p>
          <a:p>
            <a:pPr marL="0" indent="0">
              <a:buNone/>
            </a:pPr>
            <a:endParaRPr lang="en-IN" dirty="0" smtClean="0"/>
          </a:p>
          <a:p>
            <a:pPr marL="0" indent="0">
              <a:buNone/>
            </a:pPr>
            <a:r>
              <a:rPr lang="en-IN" dirty="0" smtClean="0"/>
              <a:t> -&gt;   It contains all the </a:t>
            </a:r>
            <a:r>
              <a:rPr lang="en-IN" dirty="0" err="1" smtClean="0"/>
              <a:t>API,which</a:t>
            </a:r>
            <a:r>
              <a:rPr lang="en-IN" dirty="0" smtClean="0"/>
              <a:t> has been created by particular logged in user.</a:t>
            </a:r>
          </a:p>
          <a:p>
            <a:pPr marL="0" indent="0">
              <a:buNone/>
            </a:pPr>
            <a:endParaRPr lang="en-IN" dirty="0" smtClean="0"/>
          </a:p>
          <a:p>
            <a:pPr marL="0" indent="0">
              <a:buNone/>
            </a:pPr>
            <a:r>
              <a:rPr lang="en-IN" dirty="0" smtClean="0"/>
              <a:t>-&gt;   we can make  changes by clicking </a:t>
            </a:r>
            <a:r>
              <a:rPr lang="en-IN" dirty="0" smtClean="0">
                <a:solidFill>
                  <a:srgbClr val="FF0000"/>
                </a:solidFill>
              </a:rPr>
              <a:t>edit</a:t>
            </a:r>
            <a:r>
              <a:rPr lang="en-IN" dirty="0" smtClean="0"/>
              <a:t> in the corresponding API.</a:t>
            </a:r>
            <a:endParaRPr lang="en-IN"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626" y="360608"/>
            <a:ext cx="5937160" cy="628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2704563" y="1970468"/>
            <a:ext cx="2498502" cy="2562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591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APIs</a:t>
            </a:r>
            <a:endParaRPr lang="en-IN" dirty="0"/>
          </a:p>
        </p:txBody>
      </p:sp>
      <p:sp>
        <p:nvSpPr>
          <p:cNvPr id="3" name="Text Placeholder 2"/>
          <p:cNvSpPr>
            <a:spLocks noGrp="1"/>
          </p:cNvSpPr>
          <p:nvPr>
            <p:ph type="body" sz="quarter" idx="10"/>
          </p:nvPr>
        </p:nvSpPr>
        <p:spPr>
          <a:xfrm>
            <a:off x="377981" y="1223493"/>
            <a:ext cx="8224838" cy="830997"/>
          </a:xfrm>
        </p:spPr>
        <p:txBody>
          <a:bodyPr/>
          <a:lstStyle/>
          <a:p>
            <a:r>
              <a:rPr lang="en-IN" dirty="0" smtClean="0"/>
              <a:t>Add</a:t>
            </a:r>
          </a:p>
          <a:p>
            <a:pPr marL="0" indent="0">
              <a:buNone/>
            </a:pPr>
            <a:r>
              <a:rPr lang="en-IN" dirty="0"/>
              <a:t> </a:t>
            </a:r>
            <a:r>
              <a:rPr lang="en-IN" dirty="0" smtClean="0"/>
              <a:t>   select -&gt;</a:t>
            </a:r>
            <a:r>
              <a:rPr lang="en-IN" dirty="0" smtClean="0">
                <a:solidFill>
                  <a:srgbClr val="FF0000"/>
                </a:solidFill>
              </a:rPr>
              <a:t>Design new AP</a:t>
            </a:r>
            <a:r>
              <a:rPr lang="en-IN" dirty="0" smtClean="0"/>
              <a:t>I- to add new service in the API</a:t>
            </a:r>
          </a:p>
          <a:p>
            <a:pPr marL="0" indent="0">
              <a:buNone/>
            </a:pPr>
            <a:endParaRPr lang="en-IN"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59" y="1970656"/>
            <a:ext cx="8189845" cy="440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751527" y="1803042"/>
            <a:ext cx="463639" cy="22666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032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61" y="719139"/>
            <a:ext cx="8409635" cy="491476"/>
          </a:xfrm>
        </p:spPr>
        <p:txBody>
          <a:bodyPr/>
          <a:lstStyle/>
          <a:p>
            <a:r>
              <a:rPr lang="en-IN" u="sng" dirty="0"/>
              <a:t>Design New API</a:t>
            </a:r>
            <a:r>
              <a:rPr lang="en-IN" dirty="0"/>
              <a:t/>
            </a:r>
            <a:br>
              <a:rPr lang="en-IN" dirty="0"/>
            </a:br>
            <a:endParaRPr lang="en-IN" dirty="0"/>
          </a:p>
        </p:txBody>
      </p:sp>
      <p:sp>
        <p:nvSpPr>
          <p:cNvPr id="3" name="Text Placeholder 2"/>
          <p:cNvSpPr>
            <a:spLocks noGrp="1"/>
          </p:cNvSpPr>
          <p:nvPr>
            <p:ph type="body" sz="quarter" idx="10"/>
          </p:nvPr>
        </p:nvSpPr>
        <p:spPr>
          <a:xfrm>
            <a:off x="481013" y="1326524"/>
            <a:ext cx="3820532" cy="5355312"/>
          </a:xfrm>
        </p:spPr>
        <p:txBody>
          <a:bodyPr/>
          <a:lstStyle/>
          <a:p>
            <a:pPr marL="0" indent="0">
              <a:buNone/>
            </a:pPr>
            <a:r>
              <a:rPr lang="en-IN" dirty="0" smtClean="0"/>
              <a:t>There are three phases in this</a:t>
            </a:r>
          </a:p>
          <a:p>
            <a:r>
              <a:rPr lang="en-IN" sz="2400" b="1" dirty="0" smtClean="0">
                <a:solidFill>
                  <a:srgbClr val="C00000"/>
                </a:solidFill>
                <a:effectLst>
                  <a:outerShdw blurRad="38100" dist="38100" dir="2700000" algn="tl">
                    <a:srgbClr val="000000">
                      <a:alpha val="43137"/>
                    </a:srgbClr>
                  </a:outerShdw>
                </a:effectLst>
              </a:rPr>
              <a:t>Design-First Phase</a:t>
            </a:r>
          </a:p>
          <a:p>
            <a:pPr marL="0" indent="0">
              <a:buNone/>
            </a:pPr>
            <a:r>
              <a:rPr lang="en-IN" u="sng" dirty="0" smtClean="0">
                <a:effectLst>
                  <a:outerShdw blurRad="38100" dist="38100" dir="2700000" algn="tl">
                    <a:srgbClr val="000000">
                      <a:alpha val="43137"/>
                    </a:srgbClr>
                  </a:outerShdw>
                </a:effectLst>
              </a:rPr>
              <a:t>General Detail</a:t>
            </a:r>
          </a:p>
          <a:p>
            <a:pPr marL="0" indent="0">
              <a:buNone/>
            </a:pPr>
            <a:r>
              <a:rPr lang="en-IN" u="sng" dirty="0" smtClean="0"/>
              <a:t>Name</a:t>
            </a:r>
            <a:endParaRPr lang="en-IN" dirty="0" smtClean="0"/>
          </a:p>
          <a:p>
            <a:pPr marL="0" indent="0">
              <a:buNone/>
            </a:pPr>
            <a:r>
              <a:rPr lang="en-IN" dirty="0" smtClean="0"/>
              <a:t>Display name to be shown in the API Store.</a:t>
            </a:r>
          </a:p>
          <a:p>
            <a:pPr marL="0" indent="0">
              <a:buNone/>
            </a:pPr>
            <a:endParaRPr lang="en-IN" dirty="0" smtClean="0"/>
          </a:p>
          <a:p>
            <a:pPr marL="0" indent="0">
              <a:buNone/>
            </a:pPr>
            <a:r>
              <a:rPr lang="en-IN" u="sng" dirty="0" smtClean="0"/>
              <a:t>Context</a:t>
            </a:r>
            <a:endParaRPr lang="en-IN" dirty="0" smtClean="0"/>
          </a:p>
          <a:p>
            <a:pPr marL="0" indent="0">
              <a:buNone/>
            </a:pPr>
            <a:r>
              <a:rPr lang="en-IN" dirty="0" smtClean="0"/>
              <a:t>URI context path of the API (case sensitive).</a:t>
            </a:r>
            <a:br>
              <a:rPr lang="en-IN" dirty="0" smtClean="0"/>
            </a:br>
            <a:r>
              <a:rPr lang="en-IN" dirty="0" smtClean="0"/>
              <a:t>The supported formats are.. </a:t>
            </a:r>
            <a:br>
              <a:rPr lang="en-IN" dirty="0" smtClean="0"/>
            </a:br>
            <a:r>
              <a:rPr lang="en-IN" dirty="0" smtClean="0"/>
              <a:t>1. /foo </a:t>
            </a:r>
            <a:br>
              <a:rPr lang="en-IN" dirty="0" smtClean="0"/>
            </a:br>
            <a:r>
              <a:rPr lang="en-IN" dirty="0" smtClean="0"/>
              <a:t>2. /foo/bar </a:t>
            </a:r>
            <a:br>
              <a:rPr lang="en-IN" dirty="0" smtClean="0"/>
            </a:br>
            <a:r>
              <a:rPr lang="en-IN" dirty="0" smtClean="0"/>
              <a:t>3. /foo/{version}/bar (case sensitive) - allows the version to be within the context</a:t>
            </a:r>
          </a:p>
          <a:p>
            <a:pPr marL="0" indent="0">
              <a:buNone/>
            </a:pPr>
            <a:endParaRPr lang="en-IN" dirty="0" smtClean="0"/>
          </a:p>
          <a:p>
            <a:pPr marL="0" indent="0">
              <a:buNone/>
            </a:pPr>
            <a:r>
              <a:rPr lang="en-IN" u="sng" dirty="0" smtClean="0"/>
              <a:t>Version</a:t>
            </a:r>
            <a:endParaRPr lang="en-IN" dirty="0" smtClean="0"/>
          </a:p>
          <a:p>
            <a:pPr marL="0" indent="0">
              <a:buNone/>
            </a:pPr>
            <a:r>
              <a:rPr lang="en-IN" dirty="0" smtClean="0"/>
              <a:t>Display version number</a:t>
            </a:r>
            <a:endParaRPr lang="en-IN" dirty="0"/>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818" y="773572"/>
            <a:ext cx="4481848" cy="592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flipV="1">
            <a:off x="1262130" y="1828800"/>
            <a:ext cx="5022760" cy="4765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416676" y="2189408"/>
            <a:ext cx="4868214" cy="11848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339403" y="2678806"/>
            <a:ext cx="4945487" cy="34386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454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42" y="719138"/>
            <a:ext cx="8486908" cy="492443"/>
          </a:xfrm>
        </p:spPr>
        <p:txBody>
          <a:bodyPr/>
          <a:lstStyle/>
          <a:p>
            <a:r>
              <a:rPr lang="en-IN" u="sng" dirty="0"/>
              <a:t>Design New API</a:t>
            </a:r>
            <a:endParaRPr lang="en-IN" dirty="0"/>
          </a:p>
        </p:txBody>
      </p:sp>
      <p:sp>
        <p:nvSpPr>
          <p:cNvPr id="3" name="Text Placeholder 2"/>
          <p:cNvSpPr>
            <a:spLocks noGrp="1"/>
          </p:cNvSpPr>
          <p:nvPr>
            <p:ph type="body" sz="quarter" idx="10"/>
          </p:nvPr>
        </p:nvSpPr>
        <p:spPr>
          <a:xfrm>
            <a:off x="259632" y="1280692"/>
            <a:ext cx="3928055" cy="5539978"/>
          </a:xfrm>
        </p:spPr>
        <p:txBody>
          <a:bodyPr/>
          <a:lstStyle/>
          <a:p>
            <a:pPr marL="0" indent="0" algn="just">
              <a:buNone/>
            </a:pPr>
            <a:r>
              <a:rPr lang="en-IN" u="sng" dirty="0"/>
              <a:t>Visibility</a:t>
            </a:r>
            <a:endParaRPr lang="en-IN" dirty="0"/>
          </a:p>
          <a:p>
            <a:pPr marL="0" indent="0" algn="just">
              <a:buNone/>
            </a:pPr>
            <a:r>
              <a:rPr lang="en-IN" b="1" dirty="0"/>
              <a:t>Public :</a:t>
            </a:r>
            <a:r>
              <a:rPr lang="en-IN" dirty="0"/>
              <a:t> The API is accessible to everyone and can be advertised in multiple stores - a central store and/or non-WSO2 stores</a:t>
            </a:r>
            <a:r>
              <a:rPr lang="en-IN" dirty="0" smtClean="0"/>
              <a:t>.</a:t>
            </a:r>
          </a:p>
          <a:p>
            <a:pPr marL="0" indent="0" algn="just">
              <a:buNone/>
            </a:pPr>
            <a:r>
              <a:rPr lang="en-IN" dirty="0"/>
              <a:t/>
            </a:r>
            <a:br>
              <a:rPr lang="en-IN" dirty="0"/>
            </a:br>
            <a:r>
              <a:rPr lang="en-IN" b="1" dirty="0"/>
              <a:t>Visible to my domain :</a:t>
            </a:r>
            <a:r>
              <a:rPr lang="en-IN" dirty="0"/>
              <a:t> The API is visible to all users who are registered in the API's tenant domain</a:t>
            </a:r>
            <a:r>
              <a:rPr lang="en-IN" dirty="0" smtClean="0"/>
              <a:t>.</a:t>
            </a:r>
          </a:p>
          <a:p>
            <a:pPr marL="0" indent="0" algn="just">
              <a:buNone/>
            </a:pPr>
            <a:r>
              <a:rPr lang="en-IN" dirty="0"/>
              <a:t/>
            </a:r>
            <a:br>
              <a:rPr lang="en-IN" dirty="0"/>
            </a:br>
            <a:r>
              <a:rPr lang="en-IN" b="1" dirty="0"/>
              <a:t>Restricted by roles :</a:t>
            </a:r>
            <a:r>
              <a:rPr lang="en-IN" dirty="0"/>
              <a:t> The API is visible only to specific user roles in the tenant store that you specify</a:t>
            </a:r>
            <a:r>
              <a:rPr lang="en-IN" dirty="0" smtClean="0"/>
              <a:t>.</a:t>
            </a:r>
          </a:p>
          <a:p>
            <a:pPr marL="0" indent="0" algn="just">
              <a:buNone/>
            </a:pPr>
            <a:endParaRPr lang="en-IN" dirty="0"/>
          </a:p>
          <a:p>
            <a:pPr marL="0" indent="0" algn="just">
              <a:buNone/>
            </a:pPr>
            <a:r>
              <a:rPr lang="en-IN" u="sng" dirty="0"/>
              <a:t>Description</a:t>
            </a:r>
            <a:endParaRPr lang="en-IN" dirty="0"/>
          </a:p>
          <a:p>
            <a:pPr marL="0" indent="0" algn="just">
              <a:buNone/>
            </a:pPr>
            <a:r>
              <a:rPr lang="en-IN" dirty="0"/>
              <a:t>Can Describe about the </a:t>
            </a:r>
            <a:r>
              <a:rPr lang="en-IN" dirty="0" smtClean="0"/>
              <a:t>Service</a:t>
            </a:r>
          </a:p>
          <a:p>
            <a:pPr marL="0" indent="0" algn="just">
              <a:buNone/>
            </a:pPr>
            <a:endParaRPr lang="en-IN" dirty="0"/>
          </a:p>
          <a:p>
            <a:pPr marL="0" indent="0" algn="just">
              <a:buNone/>
            </a:pPr>
            <a:r>
              <a:rPr lang="en-IN" u="sng" dirty="0"/>
              <a:t>Tags</a:t>
            </a:r>
            <a:endParaRPr lang="en-IN" dirty="0"/>
          </a:p>
          <a:p>
            <a:pPr marL="0" indent="0" algn="just">
              <a:buNone/>
            </a:pPr>
            <a:r>
              <a:rPr lang="en-IN" dirty="0"/>
              <a:t>Can used to search API</a:t>
            </a:r>
          </a:p>
          <a:p>
            <a:pPr marL="0" indent="0">
              <a:buNone/>
            </a:pPr>
            <a:endParaRPr lang="en-IN" dirty="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687" y="106017"/>
            <a:ext cx="4837043" cy="675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1166191" y="1417983"/>
            <a:ext cx="3869635" cy="13252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417983" y="4373217"/>
            <a:ext cx="3472069" cy="9276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166191" y="5208104"/>
            <a:ext cx="3869635" cy="1020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774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Design New API</a:t>
            </a:r>
            <a:endParaRPr lang="en-IN" dirty="0"/>
          </a:p>
        </p:txBody>
      </p:sp>
      <p:sp>
        <p:nvSpPr>
          <p:cNvPr id="3" name="Text Placeholder 2"/>
          <p:cNvSpPr>
            <a:spLocks noGrp="1"/>
          </p:cNvSpPr>
          <p:nvPr>
            <p:ph type="body" sz="quarter" idx="10"/>
          </p:nvPr>
        </p:nvSpPr>
        <p:spPr>
          <a:xfrm>
            <a:off x="481012" y="1971675"/>
            <a:ext cx="2513979" cy="3600986"/>
          </a:xfrm>
        </p:spPr>
        <p:txBody>
          <a:bodyPr/>
          <a:lstStyle/>
          <a:p>
            <a:r>
              <a:rPr lang="en-IN" u="sng" dirty="0" smtClean="0">
                <a:effectLst>
                  <a:outerShdw blurRad="38100" dist="38100" dir="2700000" algn="tl">
                    <a:srgbClr val="000000">
                      <a:alpha val="43137"/>
                    </a:srgbClr>
                  </a:outerShdw>
                </a:effectLst>
              </a:rPr>
              <a:t>API Definitions</a:t>
            </a:r>
          </a:p>
          <a:p>
            <a:pPr marL="0" indent="0">
              <a:buNone/>
            </a:pPr>
            <a:endParaRPr lang="en-IN" dirty="0" smtClean="0"/>
          </a:p>
          <a:p>
            <a:pPr marL="0" indent="0" algn="just">
              <a:buNone/>
            </a:pPr>
            <a:r>
              <a:rPr lang="en-IN" dirty="0"/>
              <a:t> </a:t>
            </a:r>
            <a:r>
              <a:rPr lang="en-IN" dirty="0" smtClean="0"/>
              <a:t>   In URL Pattern–version and context will appear ,along with we have to give  </a:t>
            </a:r>
            <a:r>
              <a:rPr lang="en-IN" dirty="0" smtClean="0">
                <a:solidFill>
                  <a:srgbClr val="FF0000"/>
                </a:solidFill>
              </a:rPr>
              <a:t>path name</a:t>
            </a:r>
            <a:r>
              <a:rPr lang="en-IN" dirty="0" smtClean="0"/>
              <a:t> which is at the end</a:t>
            </a:r>
          </a:p>
          <a:p>
            <a:pPr marL="0" indent="0" algn="just">
              <a:buNone/>
            </a:pPr>
            <a:endParaRPr lang="en-IN" dirty="0" smtClean="0"/>
          </a:p>
          <a:p>
            <a:pPr marL="0" indent="0" algn="just">
              <a:buNone/>
            </a:pPr>
            <a:r>
              <a:rPr lang="en-IN" dirty="0" smtClean="0"/>
              <a:t>    It is necessary to add the method , in which we have to mention </a:t>
            </a:r>
            <a:r>
              <a:rPr lang="en-IN" dirty="0" smtClean="0">
                <a:solidFill>
                  <a:srgbClr val="FF0000"/>
                </a:solidFill>
              </a:rPr>
              <a:t>produces and consumes </a:t>
            </a:r>
            <a:r>
              <a:rPr lang="en-IN" dirty="0" smtClean="0"/>
              <a:t>of that method</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365" y="728871"/>
            <a:ext cx="5208105" cy="595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2994991" y="1696278"/>
            <a:ext cx="3763618" cy="1802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994991" y="4108174"/>
            <a:ext cx="2226366" cy="10469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911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Managed API</a:t>
            </a:r>
            <a:endParaRPr lang="en-IN" dirty="0"/>
          </a:p>
        </p:txBody>
      </p:sp>
      <p:sp>
        <p:nvSpPr>
          <p:cNvPr id="3" name="Text Placeholder 2"/>
          <p:cNvSpPr>
            <a:spLocks noGrp="1"/>
          </p:cNvSpPr>
          <p:nvPr>
            <p:ph type="body" sz="quarter" idx="10"/>
          </p:nvPr>
        </p:nvSpPr>
        <p:spPr>
          <a:xfrm>
            <a:off x="321985" y="1276962"/>
            <a:ext cx="4448797" cy="5355312"/>
          </a:xfrm>
        </p:spPr>
        <p:txBody>
          <a:bodyPr/>
          <a:lstStyle/>
          <a:p>
            <a:pPr marL="0" indent="0">
              <a:buNone/>
            </a:pPr>
            <a:r>
              <a:rPr lang="en-IN" dirty="0"/>
              <a:t>Provide the production and sandbox endpoints of the API to be managed</a:t>
            </a:r>
            <a:endParaRPr lang="en-IN" b="1" dirty="0" smtClean="0">
              <a:solidFill>
                <a:srgbClr val="C00000"/>
              </a:solidFill>
              <a:effectLst>
                <a:outerShdw blurRad="38100" dist="38100" dir="2700000" algn="tl">
                  <a:srgbClr val="000000">
                    <a:alpha val="43137"/>
                  </a:srgbClr>
                </a:outerShdw>
              </a:effectLst>
            </a:endParaRPr>
          </a:p>
          <a:p>
            <a:endParaRPr lang="en-IN" sz="2400" b="1" dirty="0">
              <a:solidFill>
                <a:srgbClr val="C00000"/>
              </a:solidFill>
              <a:effectLst>
                <a:outerShdw blurRad="38100" dist="38100" dir="2700000" algn="tl">
                  <a:srgbClr val="000000">
                    <a:alpha val="43137"/>
                  </a:srgbClr>
                </a:outerShdw>
              </a:effectLst>
            </a:endParaRPr>
          </a:p>
          <a:p>
            <a:r>
              <a:rPr lang="en-IN" sz="2400" b="1" dirty="0" smtClean="0">
                <a:solidFill>
                  <a:srgbClr val="C00000"/>
                </a:solidFill>
                <a:effectLst>
                  <a:outerShdw blurRad="38100" dist="38100" dir="2700000" algn="tl">
                    <a:srgbClr val="000000">
                      <a:alpha val="43137"/>
                    </a:srgbClr>
                  </a:outerShdw>
                </a:effectLst>
              </a:rPr>
              <a:t>Implement-Second Phase</a:t>
            </a:r>
          </a:p>
          <a:p>
            <a:pPr marL="0" indent="0">
              <a:buNone/>
            </a:pPr>
            <a:endParaRPr lang="en-IN" sz="2400" b="1" dirty="0" smtClean="0">
              <a:solidFill>
                <a:srgbClr val="C00000"/>
              </a:solidFill>
              <a:effectLst>
                <a:outerShdw blurRad="38100" dist="38100" dir="2700000" algn="tl">
                  <a:srgbClr val="000000">
                    <a:alpha val="43137"/>
                  </a:srgbClr>
                </a:outerShdw>
              </a:effectLst>
            </a:endParaRPr>
          </a:p>
          <a:p>
            <a:pPr marL="0" indent="0">
              <a:buNone/>
            </a:pPr>
            <a:endParaRPr lang="en-IN" sz="2400" b="1" dirty="0" smtClean="0">
              <a:solidFill>
                <a:srgbClr val="C00000"/>
              </a:solidFill>
              <a:effectLst>
                <a:outerShdw blurRad="38100" dist="38100" dir="2700000" algn="tl">
                  <a:srgbClr val="000000">
                    <a:alpha val="43137"/>
                  </a:srgbClr>
                </a:outerShdw>
              </a:effectLst>
            </a:endParaRPr>
          </a:p>
          <a:p>
            <a:pPr marL="0" indent="0">
              <a:buNone/>
            </a:pPr>
            <a:r>
              <a:rPr lang="en-IN" b="1" u="sng" dirty="0" smtClean="0"/>
              <a:t>ENDPOINTS</a:t>
            </a:r>
            <a:endParaRPr lang="en-IN" u="sng" dirty="0" smtClean="0"/>
          </a:p>
          <a:p>
            <a:pPr marL="0" indent="0">
              <a:buNone/>
            </a:pPr>
            <a:r>
              <a:rPr lang="en-IN" dirty="0" smtClean="0"/>
              <a:t>An </a:t>
            </a:r>
            <a:r>
              <a:rPr lang="en-IN" b="1" dirty="0" smtClean="0"/>
              <a:t>endpoint</a:t>
            </a:r>
            <a:r>
              <a:rPr lang="en-IN" dirty="0" smtClean="0"/>
              <a:t> defines an external destination for an outgoing message through WSO2 ESB</a:t>
            </a:r>
          </a:p>
          <a:p>
            <a:pPr marL="0" indent="0">
              <a:buNone/>
            </a:pPr>
            <a:endParaRPr lang="en-IN" dirty="0"/>
          </a:p>
          <a:p>
            <a:pPr marL="0" indent="0">
              <a:buNone/>
            </a:pPr>
            <a:endParaRPr lang="en-IN" dirty="0" smtClean="0"/>
          </a:p>
          <a:p>
            <a:pPr marL="0" indent="0">
              <a:buNone/>
            </a:pPr>
            <a:endParaRPr lang="en-IN" dirty="0" smtClean="0"/>
          </a:p>
          <a:p>
            <a:pPr marL="0" lvl="0" indent="0">
              <a:buNone/>
            </a:pPr>
            <a:r>
              <a:rPr lang="en-IN" b="1" u="sng" dirty="0" smtClean="0"/>
              <a:t>HTTP </a:t>
            </a:r>
            <a:r>
              <a:rPr lang="en-IN" b="1" u="sng" dirty="0"/>
              <a:t>Endpoint</a:t>
            </a:r>
            <a:endParaRPr lang="en-IN" dirty="0"/>
          </a:p>
          <a:p>
            <a:pPr marL="0" indent="0">
              <a:buNone/>
            </a:pPr>
            <a:r>
              <a:rPr lang="en-IN" dirty="0"/>
              <a:t>A REST service endpoint based on </a:t>
            </a:r>
            <a:r>
              <a:rPr lang="en-IN" dirty="0" smtClean="0"/>
              <a:t>a</a:t>
            </a:r>
          </a:p>
          <a:p>
            <a:pPr marL="0" indent="0">
              <a:buNone/>
            </a:pPr>
            <a:r>
              <a:rPr lang="en-IN" dirty="0" smtClean="0"/>
              <a:t>URI </a:t>
            </a:r>
            <a:r>
              <a:rPr lang="en-IN" dirty="0"/>
              <a:t>template</a:t>
            </a:r>
          </a:p>
          <a:p>
            <a:endParaRPr lang="en-IN" b="1" dirty="0">
              <a:solidFill>
                <a:srgbClr val="C00000"/>
              </a:solidFill>
              <a:effectLst>
                <a:outerShdw blurRad="38100" dist="38100" dir="2700000" algn="tl">
                  <a:srgbClr val="000000">
                    <a:alpha val="43137"/>
                  </a:srgbClr>
                </a:outerShdw>
              </a:effectLst>
            </a:endParaRPr>
          </a:p>
          <a:p>
            <a:pPr marL="0" indent="0">
              <a:buNone/>
            </a:pP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983" y="614148"/>
            <a:ext cx="4678017" cy="6141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683026" y="2517913"/>
            <a:ext cx="4359965" cy="821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0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xmlns="" name="TechM PPT Template 2016.potx" id="{6ACBD4B3-A66C-4815-8E28-90331BB9745D}" vid="{7C5506E5-C65E-4798-9CF8-59A9802C7E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Categories0 xmlns="4d6ad1ba-d08e-4b75-8db3-2812d04b0920">System Elements</Categories0>
    <Buisness xmlns="4d6ad1ba-d08e-4b75-8db3-2812d04b0920">Corporate</Buisnes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0B3A14-0F09-4A5A-AEC4-1E6EBA155821}">
  <ds:schemaRefs>
    <ds:schemaRef ds:uri="http://purl.org/dc/terms/"/>
    <ds:schemaRef ds:uri="http://schemas.microsoft.com/office/2006/documentManagement/types"/>
    <ds:schemaRef ds:uri="4d6ad1ba-d08e-4b75-8db3-2812d04b0920"/>
    <ds:schemaRef ds:uri="http://schemas.microsoft.com/office/infopath/2007/PartnerControls"/>
    <ds:schemaRef ds:uri="http://purl.org/dc/dcmitype/"/>
    <ds:schemaRef ds:uri="http://purl.org/dc/elements/1.1/"/>
    <ds:schemaRef ds:uri="http://www.w3.org/XML/1998/namespace"/>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A1B877-42DF-448B-A257-86EBCF04C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777</Words>
  <Application>Microsoft Office PowerPoint</Application>
  <PresentationFormat>On-screen Show (4:3)</PresentationFormat>
  <Paragraphs>155</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Blank</vt:lpstr>
      <vt:lpstr>PowerPoint Presentation</vt:lpstr>
      <vt:lpstr>WSO2 - API Publisher</vt:lpstr>
      <vt:lpstr>Contents</vt:lpstr>
      <vt:lpstr>APIs</vt:lpstr>
      <vt:lpstr>APIs</vt:lpstr>
      <vt:lpstr>Design New API </vt:lpstr>
      <vt:lpstr>Design New API</vt:lpstr>
      <vt:lpstr>Design New API</vt:lpstr>
      <vt:lpstr>Managed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Prototyped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APIs</vt:lpstr>
      <vt:lpstr>Tier Permissions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2016-06-08T06:02:53Z</dcterms:created>
  <dcterms:modified xsi:type="dcterms:W3CDTF">2016-06-10T09:27:07Z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y fmtid="{D5CDD505-2E9C-101B-9397-08002B2CF9AE}" pid="3" name="Categories0">
    <vt:lpwstr>System Elements</vt:lpwstr>
  </property>
  <property fmtid="{D5CDD505-2E9C-101B-9397-08002B2CF9AE}" pid="4" name="Buisness">
    <vt:lpwstr>Corporate</vt:lpwstr>
  </property>
</Properties>
</file>